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 b="def" i="def"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9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Body Level One…"/>
          <p:cNvSpPr txBox="1"/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9818" y="6404292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20.png"/><Relationship Id="rId4" Type="http://schemas.openxmlformats.org/officeDocument/2006/relationships/image" Target="../media/image19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3.png"/><Relationship Id="rId4" Type="http://schemas.openxmlformats.org/officeDocument/2006/relationships/image" Target="../media/image21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4.png"/><Relationship Id="rId4" Type="http://schemas.openxmlformats.org/officeDocument/2006/relationships/image" Target="../media/image22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2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7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4.png"/><Relationship Id="rId4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0" Type="http://schemas.openxmlformats.org/officeDocument/2006/relationships/image" Target="../media/image41.png"/><Relationship Id="rId11" Type="http://schemas.openxmlformats.org/officeDocument/2006/relationships/image" Target="../media/image42.png"/><Relationship Id="rId12" Type="http://schemas.openxmlformats.org/officeDocument/2006/relationships/image" Target="../media/image43.png"/><Relationship Id="rId13" Type="http://schemas.openxmlformats.org/officeDocument/2006/relationships/image" Target="../media/image44.png"/><Relationship Id="rId14" Type="http://schemas.openxmlformats.org/officeDocument/2006/relationships/image" Target="../media/image45.png"/><Relationship Id="rId15" Type="http://schemas.openxmlformats.org/officeDocument/2006/relationships/image" Target="../media/image46.png"/><Relationship Id="rId16" Type="http://schemas.openxmlformats.org/officeDocument/2006/relationships/image" Target="../media/image47.png"/><Relationship Id="rId17" Type="http://schemas.openxmlformats.org/officeDocument/2006/relationships/image" Target="../media/image48.png"/><Relationship Id="rId18" Type="http://schemas.openxmlformats.org/officeDocument/2006/relationships/image" Target="../media/image49.png"/><Relationship Id="rId19" Type="http://schemas.openxmlformats.org/officeDocument/2006/relationships/image" Target="../media/image50.png"/><Relationship Id="rId20" Type="http://schemas.openxmlformats.org/officeDocument/2006/relationships/image" Target="../media/image51.png"/><Relationship Id="rId21" Type="http://schemas.openxmlformats.org/officeDocument/2006/relationships/image" Target="../media/image52.png"/><Relationship Id="rId22" Type="http://schemas.openxmlformats.org/officeDocument/2006/relationships/image" Target="../media/image53.png"/><Relationship Id="rId23" Type="http://schemas.openxmlformats.org/officeDocument/2006/relationships/image" Target="../media/image54.png"/><Relationship Id="rId24" Type="http://schemas.openxmlformats.org/officeDocument/2006/relationships/image" Target="../media/image55.png"/><Relationship Id="rId25" Type="http://schemas.openxmlformats.org/officeDocument/2006/relationships/image" Target="../media/image56.png"/><Relationship Id="rId26" Type="http://schemas.openxmlformats.org/officeDocument/2006/relationships/image" Target="../media/image57.png"/><Relationship Id="rId27" Type="http://schemas.openxmlformats.org/officeDocument/2006/relationships/image" Target="../media/image58.png"/><Relationship Id="rId28" Type="http://schemas.openxmlformats.org/officeDocument/2006/relationships/image" Target="../media/image59.png"/><Relationship Id="rId29" Type="http://schemas.openxmlformats.org/officeDocument/2006/relationships/image" Target="../media/image60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jason718.github.io/project/cvpr18/main.html" TargetMode="External"/><Relationship Id="rId3" Type="http://schemas.openxmlformats.org/officeDocument/2006/relationships/hyperlink" Target="https://github.com/jason718/awesome-self-supervised-learning" TargetMode="Externa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/>
          <p:nvPr>
            <p:ph type="ctrTitle"/>
          </p:nvPr>
        </p:nvSpPr>
        <p:spPr>
          <a:xfrm>
            <a:off x="0" y="339119"/>
            <a:ext cx="12192000" cy="2067850"/>
          </a:xfrm>
          <a:prstGeom prst="rect">
            <a:avLst/>
          </a:prstGeom>
        </p:spPr>
        <p:txBody>
          <a:bodyPr/>
          <a:lstStyle>
            <a:lvl1pPr defTabSz="859536">
              <a:defRPr sz="5076"/>
            </a:lvl1pPr>
          </a:lstStyle>
          <a:p>
            <a:pPr/>
            <a:r>
              <a:t>Cross-Domain Self-supervised Multi-task Feature Learning using Synthetic Imagery</a:t>
            </a:r>
          </a:p>
        </p:txBody>
      </p:sp>
      <p:sp>
        <p:nvSpPr>
          <p:cNvPr id="113" name="Subtitle 2"/>
          <p:cNvSpPr txBox="1"/>
          <p:nvPr>
            <p:ph type="subTitle" idx="1"/>
          </p:nvPr>
        </p:nvSpPr>
        <p:spPr>
          <a:xfrm>
            <a:off x="166031" y="2556845"/>
            <a:ext cx="11826517" cy="2957943"/>
          </a:xfrm>
          <a:prstGeom prst="rect">
            <a:avLst/>
          </a:prstGeom>
        </p:spPr>
        <p:txBody>
          <a:bodyPr/>
          <a:lstStyle/>
          <a:p>
            <a:pPr>
              <a:defRPr sz="4400">
                <a:solidFill>
                  <a:srgbClr val="3366FF"/>
                </a:solidFill>
              </a:defRPr>
            </a:pPr>
            <a:r>
              <a:t>Zhongzheng Ren</a:t>
            </a:r>
          </a:p>
          <a:p>
            <a:pPr>
              <a:defRPr sz="3900">
                <a:solidFill>
                  <a:srgbClr val="3366FF"/>
                </a:solidFill>
              </a:defRPr>
            </a:pPr>
            <a:r>
              <a:t>University of Illinois Urbana-Champaign (UIUC)</a:t>
            </a:r>
            <a:endParaRPr>
              <a:solidFill>
                <a:srgbClr val="808080"/>
              </a:solidFill>
            </a:endParaRPr>
          </a:p>
          <a:p>
            <a:pPr>
              <a:defRPr i="1" sz="3200">
                <a:solidFill>
                  <a:srgbClr val="808080"/>
                </a:solidFill>
              </a:defRPr>
            </a:pPr>
            <a:r>
              <a:t>CVPR 2018 work with Yong Jae Lee (UC Davis)</a:t>
            </a:r>
          </a:p>
        </p:txBody>
      </p:sp>
      <p:pic>
        <p:nvPicPr>
          <p:cNvPr id="114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37204" y="4651468"/>
            <a:ext cx="1906322" cy="182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1004" y="4721677"/>
            <a:ext cx="1299263" cy="1688382"/>
          </a:xfrm>
          <a:prstGeom prst="rect">
            <a:avLst/>
          </a:prstGeom>
          <a:ln w="12700">
            <a:miter lim="400000"/>
          </a:ln>
        </p:spPr>
      </p:pic>
      <p:sp>
        <p:nvSpPr>
          <p:cNvPr id="116" name="Content Placeholder 2"/>
          <p:cNvSpPr txBox="1"/>
          <p:nvPr/>
        </p:nvSpPr>
        <p:spPr>
          <a:xfrm>
            <a:off x="70584" y="6470613"/>
            <a:ext cx="1205083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lvl1pPr>
          </a:lstStyle>
          <a:p>
            <a:pPr/>
            <a:r>
              <a:t>[Most of the slides are from Yong Jae Lee]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itle 1"/>
          <p:cNvSpPr txBox="1"/>
          <p:nvPr>
            <p:ph type="title"/>
          </p:nvPr>
        </p:nvSpPr>
        <p:spPr>
          <a:xfrm>
            <a:off x="838200" y="227434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 defTabSz="859536">
              <a:defRPr sz="4136">
                <a:solidFill>
                  <a:srgbClr val="0000FF"/>
                </a:solidFill>
              </a:defRPr>
            </a:pPr>
            <a:r>
              <a:t>Key idea: </a:t>
            </a:r>
            <a:r>
              <a:rPr i="1">
                <a:solidFill>
                  <a:srgbClr val="000000"/>
                </a:solidFill>
              </a:rPr>
              <a:t>Multi-task </a:t>
            </a:r>
            <a:r>
              <a:rPr>
                <a:solidFill>
                  <a:srgbClr val="000000"/>
                </a:solidFill>
              </a:rPr>
              <a:t>self-supervised learning</a:t>
            </a:r>
            <a:br>
              <a:rPr>
                <a:solidFill>
                  <a:srgbClr val="000000"/>
                </a:solidFill>
              </a:rPr>
            </a:br>
            <a:r>
              <a:rPr u="sng">
                <a:solidFill>
                  <a:srgbClr val="000000"/>
                </a:solidFill>
              </a:rPr>
              <a:t>using </a:t>
            </a:r>
            <a:r>
              <a:rPr i="1" u="sng">
                <a:solidFill>
                  <a:srgbClr val="000000"/>
                </a:solidFill>
              </a:rPr>
              <a:t>synthetic imagery</a:t>
            </a:r>
          </a:p>
        </p:txBody>
      </p:sp>
      <p:sp>
        <p:nvSpPr>
          <p:cNvPr id="202" name="Content Placeholder 2"/>
          <p:cNvSpPr txBox="1"/>
          <p:nvPr>
            <p:ph type="body" idx="1"/>
          </p:nvPr>
        </p:nvSpPr>
        <p:spPr>
          <a:xfrm>
            <a:off x="838200" y="2055520"/>
            <a:ext cx="10207081" cy="4562252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Use </a:t>
            </a:r>
            <a:r>
              <a:rPr i="1"/>
              <a:t>synthetic</a:t>
            </a:r>
            <a:r>
              <a:t> images and their various </a:t>
            </a:r>
            <a:r>
              <a:rPr i="1"/>
              <a:t>free</a:t>
            </a:r>
            <a:r>
              <a:t> annotations</a:t>
            </a:r>
          </a:p>
          <a:p>
            <a:pPr>
              <a:defRPr sz="3200"/>
            </a:pPr>
          </a:p>
          <a:p>
            <a:pPr>
              <a:defRPr i="1" sz="3200"/>
            </a:pPr>
            <a:r>
              <a:t>Key advantages </a:t>
            </a:r>
            <a:r>
              <a:rPr i="0"/>
              <a:t>of using synthetic data:</a:t>
            </a:r>
          </a:p>
          <a:p>
            <a:pPr lvl="1" marL="914400" indent="-457200">
              <a:spcBef>
                <a:spcPts val="500"/>
              </a:spcBef>
              <a:buFontTx/>
              <a:buAutoNum type="arabicPeriod" startAt="1"/>
              <a:defRPr sz="3000"/>
            </a:pPr>
            <a:r>
              <a:t>Easy to render, more </a:t>
            </a:r>
            <a:r>
              <a:rPr b="1"/>
              <a:t>realistic</a:t>
            </a:r>
            <a:r>
              <a:t> than ever</a:t>
            </a:r>
            <a:endParaRPr sz="2400"/>
          </a:p>
          <a:p>
            <a:pPr lvl="1" marL="914400" indent="-457200">
              <a:spcBef>
                <a:spcPts val="500"/>
              </a:spcBef>
              <a:buFontTx/>
              <a:buAutoNum type="arabicPeriod" startAt="1"/>
              <a:defRPr sz="3000"/>
            </a:pPr>
            <a:r>
              <a:t>User has </a:t>
            </a:r>
            <a:r>
              <a:rPr b="1"/>
              <a:t>full control </a:t>
            </a:r>
            <a:r>
              <a:t>of a virtual world</a:t>
            </a:r>
            <a:endParaRPr sz="2400"/>
          </a:p>
          <a:p>
            <a:pPr lvl="1" marL="914400" indent="-457200">
              <a:spcBef>
                <a:spcPts val="500"/>
              </a:spcBef>
              <a:buFontTx/>
              <a:buAutoNum type="arabicPeriod" startAt="1"/>
              <a:defRPr sz="3000"/>
            </a:pPr>
            <a:r>
              <a:t>CG industry for e.g. games/movies is huge and </a:t>
            </a:r>
            <a:r>
              <a:rPr b="1"/>
              <a:t>continuously growing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Title 1"/>
          <p:cNvSpPr txBox="1"/>
          <p:nvPr>
            <p:ph type="title"/>
          </p:nvPr>
        </p:nvSpPr>
        <p:spPr>
          <a:xfrm>
            <a:off x="0" y="10178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t>Related </a:t>
            </a:r>
            <a:r>
              <a:rPr i="1"/>
              <a:t>multi-task </a:t>
            </a:r>
            <a:r>
              <a:t>self-supervised learning work</a:t>
            </a:r>
          </a:p>
        </p:txBody>
      </p:sp>
      <p:sp>
        <p:nvSpPr>
          <p:cNvPr id="205" name="Content Placeholder 2"/>
          <p:cNvSpPr txBox="1"/>
          <p:nvPr>
            <p:ph type="body" idx="1"/>
          </p:nvPr>
        </p:nvSpPr>
        <p:spPr>
          <a:xfrm>
            <a:off x="838198" y="1336920"/>
            <a:ext cx="11353803" cy="5521081"/>
          </a:xfrm>
          <a:prstGeom prst="rect">
            <a:avLst/>
          </a:prstGeom>
        </p:spPr>
        <p:txBody>
          <a:bodyPr/>
          <a:lstStyle/>
          <a:p>
            <a:pPr>
              <a:defRPr sz="3200"/>
            </a:pPr>
            <a:r>
              <a:t>Previous multi-task works are either complex or limited to robotics table-top settings</a:t>
            </a:r>
          </a:p>
          <a:p>
            <a:pPr>
              <a:defRPr sz="3200"/>
            </a:pPr>
          </a:p>
          <a:p>
            <a:pPr>
              <a:defRPr sz="3200"/>
            </a:pPr>
          </a:p>
          <a:p>
            <a:pPr>
              <a:defRPr sz="3200"/>
            </a:pPr>
          </a:p>
          <a:p>
            <a:pPr>
              <a:defRPr sz="3200"/>
            </a:pPr>
          </a:p>
          <a:p>
            <a:pPr>
              <a:defRPr sz="3200"/>
            </a:pPr>
          </a:p>
          <a:p>
            <a:pPr>
              <a:defRPr sz="800"/>
            </a:pPr>
          </a:p>
          <a:p>
            <a:pPr>
              <a:defRPr sz="3200"/>
            </a:pPr>
            <a:r>
              <a:t>Concurrent multi-modal work on audio-visual self-supervised learning </a:t>
            </a:r>
            <a:r>
              <a:rPr sz="2400">
                <a:solidFill>
                  <a:srgbClr val="767171"/>
                </a:solidFill>
              </a:rPr>
              <a:t>[Arandjelović &amp; Zisserman ‘17, Owen &amp; Efros </a:t>
            </a:r>
            <a:r>
              <a:rPr sz="2400">
                <a:solidFill>
                  <a:srgbClr val="767171"/>
                </a:solidFill>
              </a:rPr>
              <a:t>‘</a:t>
            </a:r>
            <a:r>
              <a:rPr sz="2400">
                <a:solidFill>
                  <a:srgbClr val="767171"/>
                </a:solidFill>
              </a:rPr>
              <a:t>18, Zhao et al. ‘18, …]</a:t>
            </a:r>
          </a:p>
        </p:txBody>
      </p:sp>
      <p:pic>
        <p:nvPicPr>
          <p:cNvPr id="206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11025" t="0" r="8595" b="0"/>
          <a:stretch>
            <a:fillRect/>
          </a:stretch>
        </p:blipFill>
        <p:spPr>
          <a:xfrm>
            <a:off x="1390671" y="2434483"/>
            <a:ext cx="3776452" cy="225612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1642" y="2472732"/>
            <a:ext cx="5220066" cy="2206497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Rectangle 6"/>
          <p:cNvSpPr txBox="1"/>
          <p:nvPr/>
        </p:nvSpPr>
        <p:spPr>
          <a:xfrm>
            <a:off x="1540831" y="4597965"/>
            <a:ext cx="3783916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767171"/>
                </a:solidFill>
              </a:defRPr>
            </a:lvl1pPr>
          </a:lstStyle>
          <a:p>
            <a:pPr/>
            <a:r>
              <a:t>[Doersch &amp; Zisserman ‘17] </a:t>
            </a:r>
          </a:p>
        </p:txBody>
      </p:sp>
      <p:sp>
        <p:nvSpPr>
          <p:cNvPr id="209" name="Rectangle 7"/>
          <p:cNvSpPr txBox="1"/>
          <p:nvPr/>
        </p:nvSpPr>
        <p:spPr>
          <a:xfrm>
            <a:off x="7263000" y="4597965"/>
            <a:ext cx="237764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>
                <a:solidFill>
                  <a:srgbClr val="767171"/>
                </a:solidFill>
              </a:defRPr>
            </a:pPr>
            <a:r>
              <a:t>[Pinto et al. </a:t>
            </a:r>
            <a:r>
              <a:t>’</a:t>
            </a:r>
            <a:r>
              <a:t>16]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3"/>
          <p:cNvSpPr txBox="1"/>
          <p:nvPr>
            <p:ph type="title"/>
          </p:nvPr>
        </p:nvSpPr>
        <p:spPr>
          <a:xfrm>
            <a:off x="1981200" y="2840420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pPr/>
            <a:r>
              <a:t>Approach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Title 1"/>
          <p:cNvSpPr txBox="1"/>
          <p:nvPr>
            <p:ph type="title"/>
          </p:nvPr>
        </p:nvSpPr>
        <p:spPr>
          <a:xfrm>
            <a:off x="838200" y="13248"/>
            <a:ext cx="10515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Network architecture</a:t>
            </a:r>
          </a:p>
        </p:txBody>
      </p:sp>
      <p:sp>
        <p:nvSpPr>
          <p:cNvPr id="214" name="Straight Arrow Connector 9"/>
          <p:cNvSpPr/>
          <p:nvPr/>
        </p:nvSpPr>
        <p:spPr>
          <a:xfrm>
            <a:off x="5553418" y="3021428"/>
            <a:ext cx="601742" cy="4045"/>
          </a:xfrm>
          <a:prstGeom prst="line">
            <a:avLst/>
          </a:pr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/>
          </a:p>
        </p:txBody>
      </p:sp>
      <p:sp>
        <p:nvSpPr>
          <p:cNvPr id="215" name="Trapezoid 10"/>
          <p:cNvSpPr/>
          <p:nvPr/>
        </p:nvSpPr>
        <p:spPr>
          <a:xfrm rot="5400000">
            <a:off x="3792733" y="2307276"/>
            <a:ext cx="1910423" cy="1502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247" y="0"/>
                </a:lnTo>
                <a:lnTo>
                  <a:pt x="17353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9DC3E6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16" name="Text Box 32"/>
          <p:cNvSpPr txBox="1"/>
          <p:nvPr/>
        </p:nvSpPr>
        <p:spPr>
          <a:xfrm>
            <a:off x="3933640" y="2774704"/>
            <a:ext cx="16059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lvl1pPr>
          </a:lstStyle>
          <a:p>
            <a:pPr/>
            <a:r>
              <a:t>Base       </a:t>
            </a:r>
          </a:p>
        </p:txBody>
      </p:sp>
      <p:sp>
        <p:nvSpPr>
          <p:cNvPr id="217" name="Trapezoid 12"/>
          <p:cNvSpPr/>
          <p:nvPr/>
        </p:nvSpPr>
        <p:spPr>
          <a:xfrm rot="16200000">
            <a:off x="7866959" y="3438249"/>
            <a:ext cx="1375183" cy="1144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93" y="0"/>
                </a:lnTo>
                <a:lnTo>
                  <a:pt x="17107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BDBDB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18" name="Text Box 29"/>
          <p:cNvSpPr txBox="1"/>
          <p:nvPr/>
        </p:nvSpPr>
        <p:spPr>
          <a:xfrm>
            <a:off x="7778719" y="3762947"/>
            <a:ext cx="16059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lvl1pPr>
          </a:lstStyle>
          <a:p>
            <a:pPr/>
            <a:r>
              <a:t>Depth</a:t>
            </a:r>
          </a:p>
        </p:txBody>
      </p:sp>
      <p:sp>
        <p:nvSpPr>
          <p:cNvPr id="219" name="Trapezoid 14"/>
          <p:cNvSpPr/>
          <p:nvPr/>
        </p:nvSpPr>
        <p:spPr>
          <a:xfrm rot="16200000">
            <a:off x="9340402" y="2471578"/>
            <a:ext cx="1375183" cy="1144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93" y="0"/>
                </a:lnTo>
                <a:lnTo>
                  <a:pt x="17107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5E0B4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20" name="Text Box 30"/>
          <p:cNvSpPr txBox="1"/>
          <p:nvPr/>
        </p:nvSpPr>
        <p:spPr>
          <a:xfrm>
            <a:off x="9243334" y="2719428"/>
            <a:ext cx="1605903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pPr>
            <a:r>
              <a:t>Surface</a:t>
            </a:r>
          </a:p>
          <a:p>
            <a: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pPr>
            <a:r>
              <a:t>n</a:t>
            </a:r>
            <a:r>
              <a:t>ormal</a:t>
            </a:r>
          </a:p>
        </p:txBody>
      </p:sp>
      <p:sp>
        <p:nvSpPr>
          <p:cNvPr id="221" name="Trapezoid 16"/>
          <p:cNvSpPr/>
          <p:nvPr/>
        </p:nvSpPr>
        <p:spPr>
          <a:xfrm rot="16200000">
            <a:off x="7877050" y="1570970"/>
            <a:ext cx="1375183" cy="1144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93" y="0"/>
                </a:lnTo>
                <a:lnTo>
                  <a:pt x="17107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8CBAD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22" name="Text Box 31"/>
          <p:cNvSpPr txBox="1"/>
          <p:nvPr/>
        </p:nvSpPr>
        <p:spPr>
          <a:xfrm>
            <a:off x="7771152" y="1903757"/>
            <a:ext cx="16059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lvl1pPr>
          </a:lstStyle>
          <a:p>
            <a:pPr/>
            <a:r>
              <a:t>Edge</a:t>
            </a:r>
          </a:p>
        </p:txBody>
      </p:sp>
      <p:sp>
        <p:nvSpPr>
          <p:cNvPr id="223" name="Rounded Rectangle 18"/>
          <p:cNvSpPr/>
          <p:nvPr/>
        </p:nvSpPr>
        <p:spPr>
          <a:xfrm>
            <a:off x="6155158" y="2656061"/>
            <a:ext cx="1077330" cy="767136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24" name="Straight Arrow Connector 19"/>
          <p:cNvSpPr/>
          <p:nvPr/>
        </p:nvSpPr>
        <p:spPr>
          <a:xfrm>
            <a:off x="7232487" y="3039629"/>
            <a:ext cx="2216474" cy="674"/>
          </a:xfrm>
          <a:prstGeom prst="line">
            <a:avLst/>
          </a:pr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/>
          </a:p>
        </p:txBody>
      </p:sp>
      <p:sp>
        <p:nvSpPr>
          <p:cNvPr id="225" name="Elbow Connector 20"/>
          <p:cNvSpPr/>
          <p:nvPr/>
        </p:nvSpPr>
        <p:spPr>
          <a:xfrm rot="16200000">
            <a:off x="7320329" y="2388942"/>
            <a:ext cx="916787" cy="387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26" name="Elbow Connector 21"/>
          <p:cNvSpPr/>
          <p:nvPr/>
        </p:nvSpPr>
        <p:spPr>
          <a:xfrm flipV="1" rot="5400000">
            <a:off x="7325374" y="3328865"/>
            <a:ext cx="916787" cy="393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27" name="Straight Arrow Connector 24"/>
          <p:cNvSpPr/>
          <p:nvPr/>
        </p:nvSpPr>
        <p:spPr>
          <a:xfrm>
            <a:off x="3556448" y="3025473"/>
            <a:ext cx="417560" cy="12134"/>
          </a:xfrm>
          <a:prstGeom prst="line">
            <a:avLst/>
          </a:pr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/>
          </a:p>
        </p:txBody>
      </p:sp>
      <p:pic>
        <p:nvPicPr>
          <p:cNvPr id="228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1860" y="2201610"/>
            <a:ext cx="1888400" cy="1655904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229" name="Text Box 11"/>
          <p:cNvSpPr txBox="1"/>
          <p:nvPr/>
        </p:nvSpPr>
        <p:spPr>
          <a:xfrm>
            <a:off x="1628850" y="1768520"/>
            <a:ext cx="185442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lvl1pPr>
          </a:lstStyle>
          <a:p>
            <a:pPr/>
            <a:r>
              <a:t>Synthetic</a:t>
            </a:r>
          </a:p>
        </p:txBody>
      </p:sp>
      <p:sp>
        <p:nvSpPr>
          <p:cNvPr id="230" name="Content Placeholder 2"/>
          <p:cNvSpPr txBox="1"/>
          <p:nvPr>
            <p:ph type="body" sz="quarter" idx="1"/>
          </p:nvPr>
        </p:nvSpPr>
        <p:spPr>
          <a:xfrm>
            <a:off x="838200" y="5140618"/>
            <a:ext cx="10515600" cy="144941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b="1"/>
            </a:pPr>
            <a:r>
              <a:t>Input: </a:t>
            </a:r>
            <a:r>
              <a:rPr b="0"/>
              <a:t>Synthetic RGB image</a:t>
            </a:r>
            <a:endParaRPr b="0"/>
          </a:p>
          <a:p>
            <a:pPr>
              <a:lnSpc>
                <a:spcPct val="81000"/>
              </a:lnSpc>
              <a:defRPr b="1"/>
            </a:pPr>
            <a:r>
              <a:t>Output: </a:t>
            </a:r>
            <a:r>
              <a:rPr b="0"/>
              <a:t>Instance contours, surface normal, depth</a:t>
            </a:r>
            <a:endParaRPr b="0"/>
          </a:p>
          <a:p>
            <a:pPr>
              <a:lnSpc>
                <a:spcPct val="81000"/>
              </a:lnSpc>
            </a:pPr>
            <a:r>
              <a:t>Use blue blocks for transfer 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itle 1"/>
          <p:cNvSpPr txBox="1"/>
          <p:nvPr>
            <p:ph type="title"/>
          </p:nvPr>
        </p:nvSpPr>
        <p:spPr>
          <a:xfrm>
            <a:off x="480198" y="365125"/>
            <a:ext cx="11022907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Task 1: Instance contour detection</a:t>
            </a:r>
          </a:p>
        </p:txBody>
      </p:sp>
      <p:sp>
        <p:nvSpPr>
          <p:cNvPr id="233" name="Content Placeholder 2"/>
          <p:cNvSpPr txBox="1"/>
          <p:nvPr/>
        </p:nvSpPr>
        <p:spPr>
          <a:xfrm>
            <a:off x="351947" y="4972329"/>
            <a:ext cx="11889783" cy="1575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Synthetic data ground-truth instance segmentation masks are </a:t>
            </a:r>
            <a:r>
              <a:rPr i="1"/>
              <a:t>accurate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But labels are </a:t>
            </a:r>
            <a:r>
              <a:rPr i="1"/>
              <a:t>noisy, inconsistent </a:t>
            </a:r>
            <a:r>
              <a:t>(e.g., “chair1”, “furniture”) </a:t>
            </a:r>
          </a:p>
        </p:txBody>
      </p:sp>
      <p:pic>
        <p:nvPicPr>
          <p:cNvPr id="234" name="图片 227" descr="图片 2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585" y="1838272"/>
            <a:ext cx="3531690" cy="2740694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235" name="图片 229" descr="图片 22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18041" y="1838272"/>
            <a:ext cx="3531690" cy="2740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Title 1"/>
          <p:cNvSpPr txBox="1"/>
          <p:nvPr>
            <p:ph type="title"/>
          </p:nvPr>
        </p:nvSpPr>
        <p:spPr>
          <a:xfrm>
            <a:off x="510660" y="365125"/>
            <a:ext cx="11346452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Task 1: Instance contour detection</a:t>
            </a:r>
          </a:p>
        </p:txBody>
      </p:sp>
      <p:sp>
        <p:nvSpPr>
          <p:cNvPr id="238" name="Content Placeholder 2"/>
          <p:cNvSpPr txBox="1"/>
          <p:nvPr/>
        </p:nvSpPr>
        <p:spPr>
          <a:xfrm>
            <a:off x="351947" y="4972329"/>
            <a:ext cx="11889783" cy="1575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2800"/>
            </a:pPr>
            <a:r>
              <a:t>Solution: </a:t>
            </a:r>
            <a:r>
              <a:rPr b="0"/>
              <a:t>Rather than segment objects, </a:t>
            </a:r>
            <a:r>
              <a:rPr b="0" i="1"/>
              <a:t>detect semantic (binary) edges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Canny edge detection on GT instance segmentation masks</a:t>
            </a:r>
          </a:p>
        </p:txBody>
      </p:sp>
      <p:pic>
        <p:nvPicPr>
          <p:cNvPr id="239" name="图片 227" descr="图片 2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4585" y="1838272"/>
            <a:ext cx="3531690" cy="2740694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240" name="图片 228" descr="图片 228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18076" y="1838272"/>
            <a:ext cx="3531690" cy="27406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图片 229" descr="图片 22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18041" y="1838272"/>
            <a:ext cx="3531690" cy="27406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1"/>
          <p:cNvSpPr txBox="1"/>
          <p:nvPr>
            <p:ph type="title"/>
          </p:nvPr>
        </p:nvSpPr>
        <p:spPr>
          <a:xfrm>
            <a:off x="838200" y="365125"/>
            <a:ext cx="11123817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Task 1: Instance contour detection</a:t>
            </a:r>
          </a:p>
        </p:txBody>
      </p:sp>
      <p:pic>
        <p:nvPicPr>
          <p:cNvPr id="244" name="图片 4" descr="图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9156" y="1973849"/>
            <a:ext cx="3925810" cy="2643796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245" name="图片 7" descr="图片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23693" y="1973634"/>
            <a:ext cx="3925810" cy="2646815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246" name="Right Arrow 7"/>
          <p:cNvSpPr/>
          <p:nvPr/>
        </p:nvSpPr>
        <p:spPr>
          <a:xfrm>
            <a:off x="5692404" y="3140373"/>
            <a:ext cx="887527" cy="5951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47" name="Content Placeholder 2"/>
          <p:cNvSpPr txBox="1"/>
          <p:nvPr/>
        </p:nvSpPr>
        <p:spPr>
          <a:xfrm>
            <a:off x="818787" y="4972329"/>
            <a:ext cx="11422943" cy="1575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2800"/>
            </a:pPr>
            <a:r>
              <a:t>Edge detection: </a:t>
            </a:r>
            <a:r>
              <a:rPr b="0"/>
              <a:t>Balanced sigmoid cross entropy loss </a:t>
            </a:r>
            <a:r>
              <a:rPr b="0" sz="2000">
                <a:solidFill>
                  <a:srgbClr val="767171"/>
                </a:solidFill>
              </a:rPr>
              <a:t>[Xie &amp; Tu </a:t>
            </a:r>
            <a:r>
              <a:rPr b="0" sz="2000">
                <a:solidFill>
                  <a:srgbClr val="767171"/>
                </a:solidFill>
              </a:rPr>
              <a:t>’</a:t>
            </a:r>
            <a:r>
              <a:rPr b="0" sz="2000">
                <a:solidFill>
                  <a:srgbClr val="767171"/>
                </a:solidFill>
              </a:rPr>
              <a:t>15]</a:t>
            </a:r>
          </a:p>
        </p:txBody>
      </p:sp>
      <p:pic>
        <p:nvPicPr>
          <p:cNvPr id="248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4976" y="5692435"/>
            <a:ext cx="10961731" cy="693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Task 2: Depth prediction</a:t>
            </a:r>
          </a:p>
        </p:txBody>
      </p:sp>
      <p:pic>
        <p:nvPicPr>
          <p:cNvPr id="251" name="图片 4" descr="图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9156" y="1973849"/>
            <a:ext cx="3925810" cy="2643796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252" name="Right Arrow 7"/>
          <p:cNvSpPr/>
          <p:nvPr/>
        </p:nvSpPr>
        <p:spPr>
          <a:xfrm>
            <a:off x="5692404" y="3140373"/>
            <a:ext cx="887527" cy="5951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53" name="Content Placeholder 2"/>
          <p:cNvSpPr txBox="1"/>
          <p:nvPr/>
        </p:nvSpPr>
        <p:spPr>
          <a:xfrm>
            <a:off x="351947" y="5072600"/>
            <a:ext cx="12163808" cy="17252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Ground-truth depth map extracted from a synthetic scene is </a:t>
            </a:r>
            <a:r>
              <a:rPr i="1"/>
              <a:t>clean, accurate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Requires understanding </a:t>
            </a:r>
            <a:r>
              <a:rPr i="1"/>
              <a:t>high-level semantics </a:t>
            </a:r>
            <a:r>
              <a:t>about objects and their relative placements in a scene</a:t>
            </a:r>
          </a:p>
        </p:txBody>
      </p:sp>
      <p:pic>
        <p:nvPicPr>
          <p:cNvPr id="254" name="图片 6" descr="图片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6541" y="1994718"/>
            <a:ext cx="3931921" cy="2651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Task 2: Depth prediction</a:t>
            </a:r>
          </a:p>
        </p:txBody>
      </p:sp>
      <p:pic>
        <p:nvPicPr>
          <p:cNvPr id="257" name="图片 4" descr="图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9156" y="1973849"/>
            <a:ext cx="3925810" cy="2643796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258" name="Right Arrow 7"/>
          <p:cNvSpPr/>
          <p:nvPr/>
        </p:nvSpPr>
        <p:spPr>
          <a:xfrm>
            <a:off x="5692404" y="3140373"/>
            <a:ext cx="887527" cy="5951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9" name="图片 6" descr="图片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6541" y="1994718"/>
            <a:ext cx="3931921" cy="265176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260" name="Content Placeholder 2"/>
          <p:cNvSpPr txBox="1"/>
          <p:nvPr/>
        </p:nvSpPr>
        <p:spPr>
          <a:xfrm>
            <a:off x="919046" y="4972329"/>
            <a:ext cx="11322685" cy="1575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2800"/>
            </a:pPr>
            <a:r>
              <a:t>Depth prediction: </a:t>
            </a:r>
            <a:r>
              <a:rPr b="0"/>
              <a:t>Scale-invariant depth prediction loss </a:t>
            </a:r>
            <a:r>
              <a:rPr b="0" sz="2000">
                <a:solidFill>
                  <a:srgbClr val="767171"/>
                </a:solidFill>
              </a:rPr>
              <a:t>[Eigen et al. </a:t>
            </a:r>
            <a:r>
              <a:rPr b="0" sz="2000">
                <a:solidFill>
                  <a:srgbClr val="767171"/>
                </a:solidFill>
              </a:rPr>
              <a:t>’</a:t>
            </a:r>
            <a:r>
              <a:rPr b="0" sz="2000">
                <a:solidFill>
                  <a:srgbClr val="767171"/>
                </a:solidFill>
              </a:rPr>
              <a:t>14]</a:t>
            </a:r>
          </a:p>
        </p:txBody>
      </p:sp>
      <p:pic>
        <p:nvPicPr>
          <p:cNvPr id="26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49137" y="5685589"/>
            <a:ext cx="5795890" cy="7315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Task 3: Surface normal prediction</a:t>
            </a:r>
          </a:p>
        </p:txBody>
      </p:sp>
      <p:pic>
        <p:nvPicPr>
          <p:cNvPr id="264" name="图片 4" descr="图片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49156" y="1973849"/>
            <a:ext cx="3925810" cy="2643796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sp>
        <p:nvSpPr>
          <p:cNvPr id="265" name="Right Arrow 7"/>
          <p:cNvSpPr/>
          <p:nvPr/>
        </p:nvSpPr>
        <p:spPr>
          <a:xfrm>
            <a:off x="5692404" y="3140373"/>
            <a:ext cx="887527" cy="59510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66" name="Content Placeholder 2"/>
          <p:cNvSpPr txBox="1"/>
          <p:nvPr/>
        </p:nvSpPr>
        <p:spPr>
          <a:xfrm>
            <a:off x="985886" y="4972329"/>
            <a:ext cx="11255845" cy="15758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b="1" sz="2800"/>
            </a:pPr>
            <a:r>
              <a:t>Surface normal prediction: </a:t>
            </a:r>
            <a:r>
              <a:rPr b="0"/>
              <a:t>Inverse dot-product loss </a:t>
            </a:r>
            <a:r>
              <a:rPr b="0" sz="2000">
                <a:solidFill>
                  <a:srgbClr val="767171"/>
                </a:solidFill>
              </a:rPr>
              <a:t>[Eigen et al. </a:t>
            </a:r>
            <a:r>
              <a:rPr b="0" sz="2000">
                <a:solidFill>
                  <a:srgbClr val="767171"/>
                </a:solidFill>
              </a:rPr>
              <a:t>’</a:t>
            </a:r>
            <a:r>
              <a:rPr b="0" sz="2000">
                <a:solidFill>
                  <a:srgbClr val="767171"/>
                </a:solidFill>
              </a:rPr>
              <a:t>14]</a:t>
            </a:r>
          </a:p>
        </p:txBody>
      </p:sp>
      <p:pic>
        <p:nvPicPr>
          <p:cNvPr id="267" name="图片 5" descr="图片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56541" y="1994718"/>
            <a:ext cx="3931921" cy="2651761"/>
          </a:xfrm>
          <a:prstGeom prst="rect">
            <a:avLst/>
          </a:prstGeom>
          <a:ln w="3175">
            <a:solidFill>
              <a:srgbClr val="000000"/>
            </a:solidFill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  <p:pic>
        <p:nvPicPr>
          <p:cNvPr id="26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57687" y="5719183"/>
            <a:ext cx="4251654" cy="786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1"/>
          <p:cNvSpPr txBox="1"/>
          <p:nvPr>
            <p:ph type="title"/>
          </p:nvPr>
        </p:nvSpPr>
        <p:spPr>
          <a:xfrm>
            <a:off x="822712" y="0"/>
            <a:ext cx="10515601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Success in modern visual recognition</a:t>
            </a:r>
          </a:p>
        </p:txBody>
      </p:sp>
      <p:pic>
        <p:nvPicPr>
          <p:cNvPr id="119" name="Content Placeholder 3" descr="Content Placeholder 3"/>
          <p:cNvPicPr>
            <a:picLocks noChangeAspect="1"/>
          </p:cNvPicPr>
          <p:nvPr/>
        </p:nvPicPr>
        <p:blipFill>
          <a:blip r:embed="rId2">
            <a:extLst/>
          </a:blip>
          <a:srcRect l="0" t="49060" r="0" b="0"/>
          <a:stretch>
            <a:fillRect/>
          </a:stretch>
        </p:blipFill>
        <p:spPr>
          <a:xfrm>
            <a:off x="832214" y="1502486"/>
            <a:ext cx="4282470" cy="182152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TextBox 4"/>
          <p:cNvSpPr txBox="1"/>
          <p:nvPr/>
        </p:nvSpPr>
        <p:spPr>
          <a:xfrm>
            <a:off x="1664136" y="3221827"/>
            <a:ext cx="2796293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pPr/>
            <a:r>
              <a:t>Image classification</a:t>
            </a:r>
          </a:p>
        </p:txBody>
      </p:sp>
      <p:pic>
        <p:nvPicPr>
          <p:cNvPr id="121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rcRect l="0" t="0" r="49760" b="0"/>
          <a:stretch>
            <a:fillRect/>
          </a:stretch>
        </p:blipFill>
        <p:spPr>
          <a:xfrm>
            <a:off x="5513306" y="3892627"/>
            <a:ext cx="2919887" cy="2183626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TextBox 6"/>
          <p:cNvSpPr txBox="1"/>
          <p:nvPr/>
        </p:nvSpPr>
        <p:spPr>
          <a:xfrm>
            <a:off x="5828536" y="6051427"/>
            <a:ext cx="243285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pPr/>
            <a:r>
              <a:t>Object detection</a:t>
            </a:r>
          </a:p>
        </p:txBody>
      </p:sp>
      <p:pic>
        <p:nvPicPr>
          <p:cNvPr id="123" name="Picture 7" descr="Picture 7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3099" y="3927688"/>
            <a:ext cx="3809760" cy="214299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8"/>
          <p:cNvSpPr txBox="1"/>
          <p:nvPr/>
        </p:nvSpPr>
        <p:spPr>
          <a:xfrm>
            <a:off x="1820664" y="6066918"/>
            <a:ext cx="234832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/>
            </a:lvl1pPr>
          </a:lstStyle>
          <a:p>
            <a:pPr/>
            <a:r>
              <a:t>Pose recognition</a:t>
            </a:r>
          </a:p>
        </p:txBody>
      </p:sp>
      <p:grpSp>
        <p:nvGrpSpPr>
          <p:cNvPr id="127" name="Group 13"/>
          <p:cNvGrpSpPr/>
          <p:nvPr/>
        </p:nvGrpSpPr>
        <p:grpSpPr>
          <a:xfrm>
            <a:off x="5590740" y="1506330"/>
            <a:ext cx="6024374" cy="2060355"/>
            <a:chOff x="0" y="0"/>
            <a:chExt cx="6024372" cy="2060353"/>
          </a:xfrm>
        </p:grpSpPr>
        <p:pic>
          <p:nvPicPr>
            <p:cNvPr id="125" name="Picture 10" descr="Picture 10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50067"/>
            <a:stretch>
              <a:fillRect/>
            </a:stretch>
          </p:blipFill>
          <p:spPr>
            <a:xfrm>
              <a:off x="0" y="0"/>
              <a:ext cx="6024373" cy="16598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26" name="TextBox 12"/>
            <p:cNvSpPr txBox="1"/>
            <p:nvPr/>
          </p:nvSpPr>
          <p:spPr>
            <a:xfrm>
              <a:off x="1148471" y="1613313"/>
              <a:ext cx="3294420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2400"/>
              </a:lvl1pPr>
            </a:lstStyle>
            <a:p>
              <a:pPr/>
              <a:r>
                <a:t>Semantic segmentation</a:t>
              </a:r>
            </a:p>
          </p:txBody>
        </p:sp>
      </p:grpSp>
      <p:sp>
        <p:nvSpPr>
          <p:cNvPr id="128" name="TextBox 14"/>
          <p:cNvSpPr txBox="1"/>
          <p:nvPr/>
        </p:nvSpPr>
        <p:spPr>
          <a:xfrm>
            <a:off x="8752909" y="4933684"/>
            <a:ext cx="3340260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3200"/>
            </a:lvl1pPr>
          </a:lstStyle>
          <a:p>
            <a:pPr/>
            <a:r>
              <a:t>… and many more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Title 1"/>
          <p:cNvSpPr txBox="1"/>
          <p:nvPr>
            <p:ph type="title"/>
          </p:nvPr>
        </p:nvSpPr>
        <p:spPr>
          <a:xfrm>
            <a:off x="838200" y="13248"/>
            <a:ext cx="10515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Network architecture</a:t>
            </a:r>
          </a:p>
        </p:txBody>
      </p:sp>
      <p:sp>
        <p:nvSpPr>
          <p:cNvPr id="271" name="Straight Arrow Connector 9"/>
          <p:cNvSpPr/>
          <p:nvPr/>
        </p:nvSpPr>
        <p:spPr>
          <a:xfrm>
            <a:off x="5553418" y="3021428"/>
            <a:ext cx="601742" cy="4045"/>
          </a:xfrm>
          <a:prstGeom prst="line">
            <a:avLst/>
          </a:pr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/>
          </a:p>
        </p:txBody>
      </p:sp>
      <p:sp>
        <p:nvSpPr>
          <p:cNvPr id="272" name="Trapezoid 10"/>
          <p:cNvSpPr/>
          <p:nvPr/>
        </p:nvSpPr>
        <p:spPr>
          <a:xfrm rot="5400000">
            <a:off x="3792733" y="2307276"/>
            <a:ext cx="1910423" cy="150245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247" y="0"/>
                </a:lnTo>
                <a:lnTo>
                  <a:pt x="17353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9DC3E6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73" name="Text Box 32"/>
          <p:cNvSpPr txBox="1"/>
          <p:nvPr/>
        </p:nvSpPr>
        <p:spPr>
          <a:xfrm>
            <a:off x="3933640" y="2774704"/>
            <a:ext cx="16059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lvl1pPr>
          </a:lstStyle>
          <a:p>
            <a:pPr/>
            <a:r>
              <a:t>Base       </a:t>
            </a:r>
          </a:p>
        </p:txBody>
      </p:sp>
      <p:sp>
        <p:nvSpPr>
          <p:cNvPr id="274" name="Trapezoid 12"/>
          <p:cNvSpPr/>
          <p:nvPr/>
        </p:nvSpPr>
        <p:spPr>
          <a:xfrm rot="16200000">
            <a:off x="7866959" y="3438249"/>
            <a:ext cx="1375183" cy="1144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93" y="0"/>
                </a:lnTo>
                <a:lnTo>
                  <a:pt x="17107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DBDBDB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75" name="Text Box 29"/>
          <p:cNvSpPr txBox="1"/>
          <p:nvPr/>
        </p:nvSpPr>
        <p:spPr>
          <a:xfrm>
            <a:off x="7778719" y="3762947"/>
            <a:ext cx="16059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lvl1pPr>
          </a:lstStyle>
          <a:p>
            <a:pPr/>
            <a:r>
              <a:t>Depth</a:t>
            </a:r>
          </a:p>
        </p:txBody>
      </p:sp>
      <p:sp>
        <p:nvSpPr>
          <p:cNvPr id="276" name="Trapezoid 14"/>
          <p:cNvSpPr/>
          <p:nvPr/>
        </p:nvSpPr>
        <p:spPr>
          <a:xfrm rot="16200000">
            <a:off x="9340402" y="2471578"/>
            <a:ext cx="1375183" cy="1144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93" y="0"/>
                </a:lnTo>
                <a:lnTo>
                  <a:pt x="17107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C5E0B4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77" name="Text Box 30"/>
          <p:cNvSpPr txBox="1"/>
          <p:nvPr/>
        </p:nvSpPr>
        <p:spPr>
          <a:xfrm>
            <a:off x="9243334" y="2719428"/>
            <a:ext cx="1605903" cy="701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pPr>
            <a:r>
              <a:t>Surface</a:t>
            </a:r>
          </a:p>
          <a:p>
            <a: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pPr>
            <a:r>
              <a:t>n</a:t>
            </a:r>
            <a:r>
              <a:t>ormal</a:t>
            </a:r>
          </a:p>
        </p:txBody>
      </p:sp>
      <p:sp>
        <p:nvSpPr>
          <p:cNvPr id="278" name="Trapezoid 16"/>
          <p:cNvSpPr/>
          <p:nvPr/>
        </p:nvSpPr>
        <p:spPr>
          <a:xfrm rot="16200000">
            <a:off x="7877050" y="1570970"/>
            <a:ext cx="1375183" cy="1144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4493" y="0"/>
                </a:lnTo>
                <a:lnTo>
                  <a:pt x="17107" y="0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8CBAD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79" name="Text Box 31"/>
          <p:cNvSpPr txBox="1"/>
          <p:nvPr/>
        </p:nvSpPr>
        <p:spPr>
          <a:xfrm>
            <a:off x="7771152" y="1903757"/>
            <a:ext cx="1605903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lvl1pPr>
          </a:lstStyle>
          <a:p>
            <a:pPr/>
            <a:r>
              <a:t>Edge</a:t>
            </a:r>
          </a:p>
        </p:txBody>
      </p:sp>
      <p:sp>
        <p:nvSpPr>
          <p:cNvPr id="280" name="Rounded Rectangle 18"/>
          <p:cNvSpPr/>
          <p:nvPr/>
        </p:nvSpPr>
        <p:spPr>
          <a:xfrm>
            <a:off x="6155158" y="2656061"/>
            <a:ext cx="1077330" cy="767136"/>
          </a:xfrm>
          <a:prstGeom prst="roundRect">
            <a:avLst>
              <a:gd name="adj" fmla="val 0"/>
            </a:avLst>
          </a:prstGeom>
          <a:solidFill>
            <a:srgbClr val="9DC3E6"/>
          </a:solidFill>
          <a:ln w="3175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sz="36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281" name="Straight Arrow Connector 19"/>
          <p:cNvSpPr/>
          <p:nvPr/>
        </p:nvSpPr>
        <p:spPr>
          <a:xfrm>
            <a:off x="7232487" y="3039629"/>
            <a:ext cx="2216474" cy="674"/>
          </a:xfrm>
          <a:prstGeom prst="line">
            <a:avLst/>
          </a:pr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/>
          </a:p>
        </p:txBody>
      </p:sp>
      <p:sp>
        <p:nvSpPr>
          <p:cNvPr id="282" name="Elbow Connector 20"/>
          <p:cNvSpPr/>
          <p:nvPr/>
        </p:nvSpPr>
        <p:spPr>
          <a:xfrm rot="16200000">
            <a:off x="7320329" y="2388942"/>
            <a:ext cx="916787" cy="3872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3" name="Elbow Connector 21"/>
          <p:cNvSpPr/>
          <p:nvPr/>
        </p:nvSpPr>
        <p:spPr>
          <a:xfrm flipV="1" rot="5400000">
            <a:off x="7325374" y="3328865"/>
            <a:ext cx="916787" cy="3935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</a:path>
            </a:pathLst>
          </a:cu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284" name="Straight Arrow Connector 24"/>
          <p:cNvSpPr/>
          <p:nvPr/>
        </p:nvSpPr>
        <p:spPr>
          <a:xfrm>
            <a:off x="3556448" y="3025473"/>
            <a:ext cx="417560" cy="12134"/>
          </a:xfrm>
          <a:prstGeom prst="line">
            <a:avLst/>
          </a:prstGeom>
          <a:ln w="3175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/>
          </a:p>
        </p:txBody>
      </p:sp>
      <p:pic>
        <p:nvPicPr>
          <p:cNvPr id="285" name="Picture 27" descr="Picture 2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1860" y="2201610"/>
            <a:ext cx="1888400" cy="1655904"/>
          </a:xfrm>
          <a:prstGeom prst="rect">
            <a:avLst/>
          </a:prstGeom>
          <a:ln w="19050">
            <a:solidFill>
              <a:srgbClr val="000000"/>
            </a:solidFill>
          </a:ln>
        </p:spPr>
      </p:pic>
      <p:sp>
        <p:nvSpPr>
          <p:cNvPr id="286" name="Text Box 11"/>
          <p:cNvSpPr txBox="1"/>
          <p:nvPr/>
        </p:nvSpPr>
        <p:spPr>
          <a:xfrm>
            <a:off x="1628850" y="1768520"/>
            <a:ext cx="1854421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000">
                <a:latin typeface="TeX Gyre Termes"/>
                <a:ea typeface="TeX Gyre Termes"/>
                <a:cs typeface="TeX Gyre Termes"/>
                <a:sym typeface="TeX Gyre Termes"/>
              </a:defRPr>
            </a:lvl1pPr>
          </a:lstStyle>
          <a:p>
            <a:pPr/>
            <a:r>
              <a:t>Synthetic</a:t>
            </a:r>
          </a:p>
        </p:txBody>
      </p:sp>
      <p:sp>
        <p:nvSpPr>
          <p:cNvPr id="287" name="Content Placeholder 2"/>
          <p:cNvSpPr txBox="1"/>
          <p:nvPr>
            <p:ph type="body" sz="quarter" idx="1"/>
          </p:nvPr>
        </p:nvSpPr>
        <p:spPr>
          <a:xfrm>
            <a:off x="838200" y="5140618"/>
            <a:ext cx="10515600" cy="144941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b="1"/>
            </a:pPr>
            <a:r>
              <a:t>Input: </a:t>
            </a:r>
            <a:r>
              <a:rPr b="0"/>
              <a:t>Synthetic RGB image</a:t>
            </a:r>
            <a:endParaRPr b="0"/>
          </a:p>
          <a:p>
            <a:pPr>
              <a:lnSpc>
                <a:spcPct val="81000"/>
              </a:lnSpc>
              <a:defRPr b="1"/>
            </a:pPr>
            <a:r>
              <a:t>Output: </a:t>
            </a:r>
            <a:r>
              <a:rPr b="0"/>
              <a:t>Instance contours, surface normal, depth</a:t>
            </a:r>
            <a:endParaRPr b="0"/>
          </a:p>
          <a:p>
            <a:pPr>
              <a:lnSpc>
                <a:spcPct val="81000"/>
              </a:lnSpc>
            </a:pPr>
            <a:r>
              <a:t>Use blue blocks for transfer 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ontent Placeholder 2"/>
          <p:cNvSpPr txBox="1"/>
          <p:nvPr>
            <p:ph type="body" idx="1"/>
          </p:nvPr>
        </p:nvSpPr>
        <p:spPr>
          <a:xfrm>
            <a:off x="919047" y="1153096"/>
            <a:ext cx="10410302" cy="482332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3200"/>
            </a:pPr>
            <a:r>
              <a:t>How to deal with the </a:t>
            </a:r>
            <a:r>
              <a:rPr i="1"/>
              <a:t>domain difference </a:t>
            </a:r>
            <a:r>
              <a:t>between real and synthetic images?</a:t>
            </a:r>
          </a:p>
        </p:txBody>
      </p:sp>
      <p:pic>
        <p:nvPicPr>
          <p:cNvPr id="290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rcRect l="74298" t="30907" r="16944" b="38822"/>
          <a:stretch>
            <a:fillRect/>
          </a:stretch>
        </p:blipFill>
        <p:spPr>
          <a:xfrm>
            <a:off x="1683134" y="2657134"/>
            <a:ext cx="3798914" cy="2757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32240" y="2706303"/>
            <a:ext cx="3567212" cy="2697480"/>
          </a:xfrm>
          <a:prstGeom prst="rect">
            <a:avLst/>
          </a:prstGeom>
          <a:ln w="12700">
            <a:miter lim="400000"/>
          </a:ln>
        </p:spPr>
      </p:pic>
      <p:sp>
        <p:nvSpPr>
          <p:cNvPr id="292" name="Rectangle 11"/>
          <p:cNvSpPr txBox="1"/>
          <p:nvPr/>
        </p:nvSpPr>
        <p:spPr>
          <a:xfrm>
            <a:off x="2779991" y="5408464"/>
            <a:ext cx="160519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i="1" sz="2800"/>
            </a:lvl1pPr>
          </a:lstStyle>
          <a:p>
            <a:pPr/>
            <a:r>
              <a:t>Synthetic</a:t>
            </a:r>
          </a:p>
        </p:txBody>
      </p:sp>
      <p:sp>
        <p:nvSpPr>
          <p:cNvPr id="293" name="Rectangle 12"/>
          <p:cNvSpPr txBox="1"/>
          <p:nvPr/>
        </p:nvSpPr>
        <p:spPr>
          <a:xfrm>
            <a:off x="8014427" y="5410460"/>
            <a:ext cx="802839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i="1" sz="2800"/>
            </a:lvl1pPr>
          </a:lstStyle>
          <a:p>
            <a:pPr/>
            <a:r>
              <a:t>Real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roup 47"/>
          <p:cNvGrpSpPr/>
          <p:nvPr/>
        </p:nvGrpSpPr>
        <p:grpSpPr>
          <a:xfrm>
            <a:off x="3125009" y="1280688"/>
            <a:ext cx="6126760" cy="3200401"/>
            <a:chOff x="0" y="0"/>
            <a:chExt cx="6126759" cy="3200400"/>
          </a:xfrm>
        </p:grpSpPr>
        <p:grpSp>
          <p:nvGrpSpPr>
            <p:cNvPr id="307" name="Group 48"/>
            <p:cNvGrpSpPr/>
            <p:nvPr/>
          </p:nvGrpSpPr>
          <p:grpSpPr>
            <a:xfrm>
              <a:off x="-1" y="0"/>
              <a:ext cx="6126761" cy="3200400"/>
              <a:chOff x="0" y="0"/>
              <a:chExt cx="6126759" cy="3200400"/>
            </a:xfrm>
          </p:grpSpPr>
          <p:sp>
            <p:nvSpPr>
              <p:cNvPr id="295" name="Rounded Rectangle 50"/>
              <p:cNvSpPr/>
              <p:nvPr/>
            </p:nvSpPr>
            <p:spPr>
              <a:xfrm>
                <a:off x="1374485" y="0"/>
                <a:ext cx="1388172" cy="3200400"/>
              </a:xfrm>
              <a:prstGeom prst="roundRect">
                <a:avLst>
                  <a:gd name="adj" fmla="val 16667"/>
                </a:avLst>
              </a:prstGeom>
              <a:solidFill>
                <a:srgbClr val="DEEBF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>
                    <a:latin typeface="TeX Gyre Termes"/>
                    <a:ea typeface="TeX Gyre Termes"/>
                    <a:cs typeface="TeX Gyre Termes"/>
                    <a:sym typeface="TeX Gyre Termes"/>
                  </a:defRPr>
                </a:pPr>
              </a:p>
            </p:txBody>
          </p:sp>
          <p:sp>
            <p:nvSpPr>
              <p:cNvPr id="296" name="Rounded Rectangle 51"/>
              <p:cNvSpPr/>
              <p:nvPr/>
            </p:nvSpPr>
            <p:spPr>
              <a:xfrm>
                <a:off x="3445594" y="2184453"/>
                <a:ext cx="869883" cy="451075"/>
              </a:xfrm>
              <a:prstGeom prst="roundRect">
                <a:avLst>
                  <a:gd name="adj" fmla="val 0"/>
                </a:avLst>
              </a:prstGeom>
              <a:solidFill>
                <a:srgbClr val="D9D9D9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>
                    <a:latin typeface="TeX Gyre Termes"/>
                    <a:ea typeface="TeX Gyre Termes"/>
                    <a:cs typeface="TeX Gyre Termes"/>
                    <a:sym typeface="TeX Gyre Termes"/>
                  </a:defRPr>
                </a:pPr>
              </a:p>
            </p:txBody>
          </p:sp>
          <p:sp>
            <p:nvSpPr>
              <p:cNvPr id="297" name="Text Box 28"/>
              <p:cNvSpPr txBox="1"/>
              <p:nvPr/>
            </p:nvSpPr>
            <p:spPr>
              <a:xfrm>
                <a:off x="3473474" y="2188027"/>
                <a:ext cx="818714" cy="447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b="1" sz="1200">
                    <a:latin typeface="TeX Gyre Termes"/>
                    <a:ea typeface="TeX Gyre Termes"/>
                    <a:cs typeface="TeX Gyre Termes"/>
                    <a:sym typeface="TeX Gyre Termes"/>
                  </a:defRPr>
                </a:pPr>
                <a:r>
                  <a:t>Domain</a:t>
                </a:r>
              </a:p>
              <a:p>
                <a:pPr algn="ctr">
                  <a:defRPr b="1" sz="1200">
                    <a:latin typeface="TeX Gyre Termes"/>
                    <a:ea typeface="TeX Gyre Termes"/>
                    <a:cs typeface="TeX Gyre Termes"/>
                    <a:sym typeface="TeX Gyre Termes"/>
                  </a:defRPr>
                </a:pPr>
                <a:r>
                  <a:t>D</a:t>
                </a:r>
              </a:p>
            </p:txBody>
          </p:sp>
          <p:sp>
            <p:nvSpPr>
              <p:cNvPr id="298" name="Trapezoid 53"/>
              <p:cNvSpPr/>
              <p:nvPr/>
            </p:nvSpPr>
            <p:spPr>
              <a:xfrm rot="5400000">
                <a:off x="1504751" y="1915753"/>
                <a:ext cx="1168505" cy="9993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lnTo>
                      <a:pt x="4618" y="0"/>
                    </a:lnTo>
                    <a:lnTo>
                      <a:pt x="16982" y="0"/>
                    </a:lnTo>
                    <a:lnTo>
                      <a:pt x="21600" y="21600"/>
                    </a:lnTo>
                    <a:close/>
                  </a:path>
                </a:pathLst>
              </a:custGeom>
              <a:solidFill>
                <a:srgbClr val="9DC3E6"/>
              </a:solidFill>
              <a:ln w="3175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00">
                    <a:latin typeface="TeX Gyre Termes"/>
                    <a:ea typeface="TeX Gyre Termes"/>
                    <a:cs typeface="TeX Gyre Termes"/>
                    <a:sym typeface="TeX Gyre Termes"/>
                  </a:defRPr>
                </a:pPr>
              </a:p>
            </p:txBody>
          </p:sp>
          <p:sp>
            <p:nvSpPr>
              <p:cNvPr id="299" name="Text Box 33"/>
              <p:cNvSpPr txBox="1"/>
              <p:nvPr/>
            </p:nvSpPr>
            <p:spPr>
              <a:xfrm>
                <a:off x="1563163" y="2235773"/>
                <a:ext cx="1051978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1" sz="1200">
                    <a:latin typeface="TeX Gyre Termes"/>
                    <a:ea typeface="TeX Gyre Termes"/>
                    <a:cs typeface="TeX Gyre Termes"/>
                    <a:sym typeface="TeX Gyre Termes"/>
                  </a:defRPr>
                </a:lvl1pPr>
              </a:lstStyle>
              <a:p>
                <a:pPr/>
                <a:r>
                  <a:t>Base</a:t>
                </a:r>
              </a:p>
            </p:txBody>
          </p:sp>
          <p:sp>
            <p:nvSpPr>
              <p:cNvPr id="300" name="Straight Arrow Connector 55"/>
              <p:cNvSpPr/>
              <p:nvPr/>
            </p:nvSpPr>
            <p:spPr>
              <a:xfrm flipV="1">
                <a:off x="2632753" y="2490392"/>
                <a:ext cx="801936" cy="14845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1" name="Text Box 61"/>
              <p:cNvSpPr txBox="1"/>
              <p:nvPr/>
            </p:nvSpPr>
            <p:spPr>
              <a:xfrm>
                <a:off x="11298" y="1683501"/>
                <a:ext cx="1233105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>
                  <a:defRPr b="1" sz="1200">
                    <a:latin typeface="TeX Gyre Termes"/>
                    <a:ea typeface="TeX Gyre Termes"/>
                    <a:cs typeface="TeX Gyre Termes"/>
                    <a:sym typeface="TeX Gyre Termes"/>
                  </a:defRPr>
                </a:lvl1pPr>
              </a:lstStyle>
              <a:p>
                <a:pPr/>
                <a:r>
                  <a:t>Real world</a:t>
                </a:r>
              </a:p>
            </p:txBody>
          </p:sp>
          <p:sp>
            <p:nvSpPr>
              <p:cNvPr id="302" name="Text Box 65"/>
              <p:cNvSpPr txBox="1"/>
              <p:nvPr/>
            </p:nvSpPr>
            <p:spPr>
              <a:xfrm>
                <a:off x="1128705" y="9070"/>
                <a:ext cx="1902501" cy="2565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algn="ctr">
                  <a:defRPr b="1" i="1" sz="1100">
                    <a:latin typeface="TeX Gyre Termes"/>
                    <a:ea typeface="TeX Gyre Termes"/>
                    <a:cs typeface="TeX Gyre Termes"/>
                    <a:sym typeface="TeX Gyre Termes"/>
                  </a:defRPr>
                </a:pPr>
                <a:r>
                  <a:t>Sha</a:t>
                </a:r>
                <a:r>
                  <a:t>red</a:t>
                </a:r>
                <a:r>
                  <a:t> </a:t>
                </a:r>
                <a:r>
                  <a:t>w</a:t>
                </a:r>
                <a:r>
                  <a:t>eights</a:t>
                </a:r>
              </a:p>
            </p:txBody>
          </p:sp>
          <p:pic>
            <p:nvPicPr>
              <p:cNvPr id="303" name="Picture 58" descr="Picture 58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-1" y="1939951"/>
                <a:ext cx="1255699" cy="1012830"/>
              </a:xfrm>
              <a:prstGeom prst="rect">
                <a:avLst/>
              </a:prstGeom>
              <a:ln w="19050" cap="flat">
                <a:solidFill>
                  <a:srgbClr val="000000"/>
                </a:solidFill>
                <a:prstDash val="solid"/>
                <a:round/>
              </a:ln>
              <a:effectLst/>
            </p:spPr>
          </p:pic>
          <p:sp>
            <p:nvSpPr>
              <p:cNvPr id="304" name="Straight Arrow Connector 59"/>
              <p:cNvSpPr/>
              <p:nvPr/>
            </p:nvSpPr>
            <p:spPr>
              <a:xfrm>
                <a:off x="4354810" y="2403639"/>
                <a:ext cx="328932" cy="2474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05" name="Text Box 13"/>
              <p:cNvSpPr txBox="1"/>
              <p:nvPr/>
            </p:nvSpPr>
            <p:spPr>
              <a:xfrm>
                <a:off x="4645802" y="2260474"/>
                <a:ext cx="1480958" cy="2692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>
                  <a:defRPr b="1" sz="1200">
                    <a:latin typeface="TeX Gyre Termes"/>
                    <a:ea typeface="TeX Gyre Termes"/>
                    <a:cs typeface="TeX Gyre Termes"/>
                    <a:sym typeface="TeX Gyre Termes"/>
                  </a:defRPr>
                </a:lvl1pPr>
              </a:lstStyle>
              <a:p>
                <a:pPr/>
                <a:r>
                  <a:t>Real / Synthetic </a:t>
                </a:r>
              </a:p>
            </p:txBody>
          </p:sp>
          <p:sp>
            <p:nvSpPr>
              <p:cNvPr id="306" name="Straight Arrow Connector 61"/>
              <p:cNvSpPr/>
              <p:nvPr/>
            </p:nvSpPr>
            <p:spPr>
              <a:xfrm>
                <a:off x="1296473" y="2447981"/>
                <a:ext cx="277658" cy="7422"/>
              </a:xfrm>
              <a:prstGeom prst="lin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800000"/>
                <a:tailEnd type="stealth" w="med" len="med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/>
              </a:p>
            </p:txBody>
          </p:sp>
        </p:grpSp>
        <p:sp>
          <p:nvSpPr>
            <p:cNvPr id="308" name="Elbow Connector 49"/>
            <p:cNvSpPr/>
            <p:nvPr/>
          </p:nvSpPr>
          <p:spPr>
            <a:xfrm>
              <a:off x="2641142" y="1095937"/>
              <a:ext cx="780966" cy="1262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6320" y="0"/>
                  </a:lnTo>
                  <a:lnTo>
                    <a:pt x="6320" y="21600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sp>
        <p:nvSpPr>
          <p:cNvPr id="310" name="Title 1"/>
          <p:cNvSpPr txBox="1"/>
          <p:nvPr>
            <p:ph type="title"/>
          </p:nvPr>
        </p:nvSpPr>
        <p:spPr>
          <a:xfrm>
            <a:off x="0" y="13248"/>
            <a:ext cx="121920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Unsupervised feature-level domain adaptation</a:t>
            </a:r>
          </a:p>
        </p:txBody>
      </p:sp>
      <p:sp>
        <p:nvSpPr>
          <p:cNvPr id="311" name="Content Placeholder 2"/>
          <p:cNvSpPr txBox="1"/>
          <p:nvPr>
            <p:ph type="body" sz="half" idx="1"/>
          </p:nvPr>
        </p:nvSpPr>
        <p:spPr>
          <a:xfrm>
            <a:off x="1071156" y="4512116"/>
            <a:ext cx="10527888" cy="2081967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Discriminator D</a:t>
            </a:r>
            <a:r>
              <a:rPr b="0"/>
              <a:t> tries to discriminate real vs. synthetic features</a:t>
            </a:r>
            <a:endParaRPr b="0"/>
          </a:p>
          <a:p>
            <a:pPr>
              <a:defRPr b="1" sz="4000"/>
            </a:pPr>
          </a:p>
          <a:p>
            <a:pPr>
              <a:defRPr b="1"/>
            </a:pPr>
            <a:r>
              <a:t>Base network </a:t>
            </a:r>
            <a:r>
              <a:rPr b="0"/>
              <a:t>in turn tries to generate features which fool </a:t>
            </a:r>
            <a:r>
              <a:t>D</a:t>
            </a:r>
          </a:p>
        </p:txBody>
      </p:sp>
      <p:grpSp>
        <p:nvGrpSpPr>
          <p:cNvPr id="328" name="Group 46"/>
          <p:cNvGrpSpPr/>
          <p:nvPr/>
        </p:nvGrpSpPr>
        <p:grpSpPr>
          <a:xfrm>
            <a:off x="3128421" y="1281926"/>
            <a:ext cx="6142426" cy="1983244"/>
            <a:chOff x="0" y="0"/>
            <a:chExt cx="6142424" cy="1983242"/>
          </a:xfrm>
        </p:grpSpPr>
        <p:sp>
          <p:nvSpPr>
            <p:cNvPr id="312" name="Straight Arrow Connector 9"/>
            <p:cNvSpPr/>
            <p:nvPr/>
          </p:nvSpPr>
          <p:spPr>
            <a:xfrm>
              <a:off x="2620953" y="957811"/>
              <a:ext cx="400131" cy="2474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13" name="Trapezoid 10"/>
            <p:cNvSpPr/>
            <p:nvPr/>
          </p:nvSpPr>
          <p:spPr>
            <a:xfrm rot="5400000">
              <a:off x="1501099" y="480956"/>
              <a:ext cx="1168505" cy="999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617" y="0"/>
                  </a:lnTo>
                  <a:lnTo>
                    <a:pt x="16983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DC3E6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  <p:sp>
          <p:nvSpPr>
            <p:cNvPr id="314" name="Text Box 32"/>
            <p:cNvSpPr txBox="1"/>
            <p:nvPr/>
          </p:nvSpPr>
          <p:spPr>
            <a:xfrm>
              <a:off x="1543877" y="806903"/>
              <a:ext cx="1067850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200">
                  <a:latin typeface="TeX Gyre Termes"/>
                  <a:ea typeface="TeX Gyre Termes"/>
                  <a:cs typeface="TeX Gyre Termes"/>
                  <a:sym typeface="TeX Gyre Termes"/>
                </a:defRPr>
              </a:lvl1pPr>
            </a:lstStyle>
            <a:p>
              <a:pPr/>
              <a:r>
                <a:t>Base       </a:t>
              </a:r>
            </a:p>
          </p:txBody>
        </p:sp>
        <p:sp>
          <p:nvSpPr>
            <p:cNvPr id="315" name="Trapezoid 12"/>
            <p:cNvSpPr/>
            <p:nvPr/>
          </p:nvSpPr>
          <p:spPr>
            <a:xfrm rot="16200000">
              <a:off x="4196002" y="1182263"/>
              <a:ext cx="841127" cy="76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885" y="0"/>
                  </a:lnTo>
                  <a:lnTo>
                    <a:pt x="16715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DBDBDB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  <p:sp>
          <p:nvSpPr>
            <p:cNvPr id="316" name="Text Box 29"/>
            <p:cNvSpPr txBox="1"/>
            <p:nvPr/>
          </p:nvSpPr>
          <p:spPr>
            <a:xfrm>
              <a:off x="4100675" y="1411359"/>
              <a:ext cx="1067850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200">
                  <a:latin typeface="TeX Gyre Termes"/>
                  <a:ea typeface="TeX Gyre Termes"/>
                  <a:cs typeface="TeX Gyre Termes"/>
                  <a:sym typeface="TeX Gyre Termes"/>
                </a:defRPr>
              </a:lvl1pPr>
            </a:lstStyle>
            <a:p>
              <a:pPr/>
              <a:r>
                <a:t>Depth</a:t>
              </a:r>
            </a:p>
          </p:txBody>
        </p:sp>
        <p:sp>
          <p:nvSpPr>
            <p:cNvPr id="317" name="Trapezoid 14"/>
            <p:cNvSpPr/>
            <p:nvPr/>
          </p:nvSpPr>
          <p:spPr>
            <a:xfrm rot="16200000">
              <a:off x="5175774" y="591000"/>
              <a:ext cx="841127" cy="760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885" y="0"/>
                  </a:lnTo>
                  <a:lnTo>
                    <a:pt x="16715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C5E0B4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  <p:sp>
          <p:nvSpPr>
            <p:cNvPr id="318" name="Text Box 30"/>
            <p:cNvSpPr txBox="1"/>
            <p:nvPr/>
          </p:nvSpPr>
          <p:spPr>
            <a:xfrm>
              <a:off x="5074575" y="773093"/>
              <a:ext cx="1067850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 sz="12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Surface</a:t>
              </a:r>
            </a:p>
            <a:p>
              <a:pPr algn="ctr">
                <a:defRPr b="1" sz="12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n</a:t>
              </a:r>
              <a:r>
                <a:t>ormal</a:t>
              </a:r>
            </a:p>
          </p:txBody>
        </p:sp>
        <p:sp>
          <p:nvSpPr>
            <p:cNvPr id="319" name="Trapezoid 16"/>
            <p:cNvSpPr/>
            <p:nvPr/>
          </p:nvSpPr>
          <p:spPr>
            <a:xfrm rot="16200000">
              <a:off x="4202714" y="40146"/>
              <a:ext cx="841126" cy="7608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lnTo>
                    <a:pt x="4885" y="0"/>
                  </a:lnTo>
                  <a:lnTo>
                    <a:pt x="16715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F8CBAD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  <p:sp>
          <p:nvSpPr>
            <p:cNvPr id="320" name="Text Box 31"/>
            <p:cNvSpPr txBox="1"/>
            <p:nvPr/>
          </p:nvSpPr>
          <p:spPr>
            <a:xfrm>
              <a:off x="4095642" y="274189"/>
              <a:ext cx="1067850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200">
                  <a:latin typeface="TeX Gyre Termes"/>
                  <a:ea typeface="TeX Gyre Termes"/>
                  <a:cs typeface="TeX Gyre Termes"/>
                  <a:sym typeface="TeX Gyre Termes"/>
                </a:defRPr>
              </a:lvl1pPr>
            </a:lstStyle>
            <a:p>
              <a:pPr/>
              <a:r>
                <a:t>Edge</a:t>
              </a:r>
            </a:p>
          </p:txBody>
        </p:sp>
        <p:sp>
          <p:nvSpPr>
            <p:cNvPr id="321" name="Rounded Rectangle 18"/>
            <p:cNvSpPr/>
            <p:nvPr/>
          </p:nvSpPr>
          <p:spPr>
            <a:xfrm>
              <a:off x="3021082" y="734335"/>
              <a:ext cx="716374" cy="469217"/>
            </a:xfrm>
            <a:prstGeom prst="roundRect">
              <a:avLst>
                <a:gd name="adj" fmla="val 0"/>
              </a:avLst>
            </a:prstGeom>
            <a:solidFill>
              <a:srgbClr val="9DC3E6"/>
            </a:solidFill>
            <a:ln w="31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20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  <p:sp>
          <p:nvSpPr>
            <p:cNvPr id="322" name="Straight Arrow Connector 19"/>
            <p:cNvSpPr/>
            <p:nvPr/>
          </p:nvSpPr>
          <p:spPr>
            <a:xfrm>
              <a:off x="3737456" y="968943"/>
              <a:ext cx="1473852" cy="413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23" name="Elbow Connector 20"/>
            <p:cNvSpPr/>
            <p:nvPr/>
          </p:nvSpPr>
          <p:spPr>
            <a:xfrm rot="16200000">
              <a:off x="3820300" y="560631"/>
              <a:ext cx="560751" cy="257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4" name="Elbow Connector 21"/>
            <p:cNvSpPr/>
            <p:nvPr/>
          </p:nvSpPr>
          <p:spPr>
            <a:xfrm flipH="1" rot="16200000">
              <a:off x="3823656" y="1135364"/>
              <a:ext cx="560751" cy="261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3175" cap="flat">
              <a:solidFill>
                <a:srgbClr val="000000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sp>
          <p:nvSpPr>
            <p:cNvPr id="325" name="Straight Arrow Connector 24"/>
            <p:cNvSpPr/>
            <p:nvPr/>
          </p:nvSpPr>
          <p:spPr>
            <a:xfrm>
              <a:off x="1293061" y="960285"/>
              <a:ext cx="277658" cy="7421"/>
            </a:xfrm>
            <a:prstGeom prst="line">
              <a:avLst/>
            </a:prstGeom>
            <a:noFill/>
            <a:ln w="3175" cap="flat">
              <a:solidFill>
                <a:srgbClr val="000000"/>
              </a:solidFill>
              <a:prstDash val="solid"/>
              <a:miter lim="800000"/>
              <a:tailEnd type="stealth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pic>
          <p:nvPicPr>
            <p:cNvPr id="326" name="Picture 27" descr="Picture 2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56371"/>
              <a:ext cx="1255698" cy="1012830"/>
            </a:xfrm>
            <a:prstGeom prst="rect">
              <a:avLst/>
            </a:prstGeom>
            <a:ln w="19050" cap="flat">
              <a:solidFill>
                <a:srgbClr val="000000"/>
              </a:solidFill>
              <a:prstDash val="solid"/>
              <a:round/>
            </a:ln>
            <a:effectLst/>
          </p:spPr>
        </p:pic>
        <p:sp>
          <p:nvSpPr>
            <p:cNvPr id="327" name="Text Box 11"/>
            <p:cNvSpPr txBox="1"/>
            <p:nvPr/>
          </p:nvSpPr>
          <p:spPr>
            <a:xfrm>
              <a:off x="11298" y="191473"/>
              <a:ext cx="1233103" cy="269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b="1" sz="1200">
                  <a:latin typeface="TeX Gyre Termes"/>
                  <a:ea typeface="TeX Gyre Termes"/>
                  <a:cs typeface="TeX Gyre Termes"/>
                  <a:sym typeface="TeX Gyre Termes"/>
                </a:defRPr>
              </a:lvl1pPr>
            </a:lstStyle>
            <a:p>
              <a:pPr/>
              <a:r>
                <a:t>Synthetic</a:t>
              </a:r>
            </a:p>
          </p:txBody>
        </p:sp>
      </p:grpSp>
      <p:pic>
        <p:nvPicPr>
          <p:cNvPr id="329" name="Picture 63" descr="Picture 6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86667" y="5055925"/>
            <a:ext cx="8471948" cy="5265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Picture 65" descr="Picture 6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86926" y="6249260"/>
            <a:ext cx="10364062" cy="5029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Class="entr" nodeType="with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0" grpId="4"/>
      <p:bldP build="whole" bldLvl="1" animBg="1" rev="0" advAuto="0" spid="309" grpId="1"/>
      <p:bldP build="p" bldLvl="1" animBg="1" rev="0" advAuto="0" spid="311" grpId="2"/>
      <p:bldP build="whole" bldLvl="1" animBg="1" rev="0" advAuto="0" spid="329" grpId="3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Title 3"/>
          <p:cNvSpPr txBox="1"/>
          <p:nvPr>
            <p:ph type="title"/>
          </p:nvPr>
        </p:nvSpPr>
        <p:spPr>
          <a:xfrm>
            <a:off x="1981200" y="2840420"/>
            <a:ext cx="8229600" cy="11430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pPr/>
            <a:r>
              <a:t>Results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Title 1"/>
          <p:cNvSpPr txBox="1"/>
          <p:nvPr>
            <p:ph type="title"/>
          </p:nvPr>
        </p:nvSpPr>
        <p:spPr>
          <a:xfrm>
            <a:off x="5049713" y="83561"/>
            <a:ext cx="2111700" cy="877330"/>
          </a:xfrm>
          <a:prstGeom prst="rect">
            <a:avLst/>
          </a:prstGeom>
        </p:spPr>
        <p:txBody>
          <a:bodyPr/>
          <a:lstStyle>
            <a:lvl1pPr defTabSz="832104">
              <a:defRPr sz="4004"/>
            </a:lvl1pPr>
          </a:lstStyle>
          <a:p>
            <a:pPr/>
            <a:r>
              <a:t>Datasets</a:t>
            </a:r>
          </a:p>
        </p:txBody>
      </p:sp>
      <p:sp>
        <p:nvSpPr>
          <p:cNvPr id="335" name="Content Placeholder 2"/>
          <p:cNvSpPr txBox="1"/>
          <p:nvPr>
            <p:ph type="body" idx="1"/>
          </p:nvPr>
        </p:nvSpPr>
        <p:spPr>
          <a:xfrm>
            <a:off x="445744" y="1147463"/>
            <a:ext cx="11251083" cy="5522968"/>
          </a:xfrm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t>Synthetic data </a:t>
            </a:r>
            <a:r>
              <a:rPr b="0" i="1"/>
              <a:t>used for self-supervised feature learning</a:t>
            </a:r>
            <a:endParaRPr i="1"/>
          </a:p>
          <a:p>
            <a:pPr/>
            <a:endParaRPr i="1"/>
          </a:p>
          <a:p>
            <a:pPr>
              <a:defRPr b="1"/>
            </a:pPr>
          </a:p>
          <a:p>
            <a:pPr>
              <a:defRPr b="1"/>
            </a:pPr>
          </a:p>
          <a:p>
            <a:pPr>
              <a:defRPr b="1"/>
            </a:pPr>
          </a:p>
          <a:p>
            <a:pPr>
              <a:defRPr b="1"/>
            </a:pPr>
          </a:p>
          <a:p>
            <a:pPr>
              <a:defRPr b="1"/>
            </a:pPr>
          </a:p>
          <a:p>
            <a:pPr>
              <a:defRPr b="1"/>
            </a:pPr>
            <a:r>
              <a:t>Real data </a:t>
            </a:r>
            <a:r>
              <a:rPr b="0" i="1"/>
              <a:t>used for unsupervised domain adaptation</a:t>
            </a:r>
          </a:p>
        </p:txBody>
      </p:sp>
      <p:pic>
        <p:nvPicPr>
          <p:cNvPr id="336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8102" y="1721276"/>
            <a:ext cx="6258736" cy="2319642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Rectangle 7"/>
          <p:cNvSpPr txBox="1"/>
          <p:nvPr/>
        </p:nvSpPr>
        <p:spPr>
          <a:xfrm>
            <a:off x="5966178" y="3987982"/>
            <a:ext cx="5436021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/>
            </a:pPr>
            <a:r>
              <a:t>SceneNet RGB-D </a:t>
            </a:r>
            <a:r>
              <a:rPr sz="1800">
                <a:solidFill>
                  <a:srgbClr val="767171"/>
                </a:solidFill>
              </a:rPr>
              <a:t>[McCormac et al. ‘17]</a:t>
            </a:r>
            <a:r>
              <a:t> (1M) </a:t>
            </a:r>
          </a:p>
        </p:txBody>
      </p:sp>
      <p:sp>
        <p:nvSpPr>
          <p:cNvPr id="338" name="Rectangle 8"/>
          <p:cNvSpPr txBox="1"/>
          <p:nvPr/>
        </p:nvSpPr>
        <p:spPr>
          <a:xfrm>
            <a:off x="960687" y="3987982"/>
            <a:ext cx="381279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400"/>
            </a:pPr>
            <a:r>
              <a:t>SUNCG </a:t>
            </a:r>
            <a:r>
              <a:rPr sz="1800">
                <a:solidFill>
                  <a:srgbClr val="767171"/>
                </a:solidFill>
              </a:rPr>
              <a:t>[Song et al. ‘17] </a:t>
            </a:r>
            <a:r>
              <a:t>(0.5M) </a:t>
            </a:r>
          </a:p>
        </p:txBody>
      </p:sp>
      <p:pic>
        <p:nvPicPr>
          <p:cNvPr id="339" name="Picture 9" descr="Picture 9"/>
          <p:cNvPicPr>
            <a:picLocks noChangeAspect="1"/>
          </p:cNvPicPr>
          <p:nvPr/>
        </p:nvPicPr>
        <p:blipFill>
          <a:blip r:embed="rId3">
            <a:extLst/>
          </a:blip>
          <a:srcRect l="65650" t="0" r="16944" b="38822"/>
          <a:stretch>
            <a:fillRect/>
          </a:stretch>
        </p:blipFill>
        <p:spPr>
          <a:xfrm>
            <a:off x="1154996" y="1730534"/>
            <a:ext cx="3157354" cy="233036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6" name="Group 18"/>
          <p:cNvGrpSpPr/>
          <p:nvPr/>
        </p:nvGrpSpPr>
        <p:grpSpPr>
          <a:xfrm>
            <a:off x="852208" y="5347691"/>
            <a:ext cx="10961730" cy="1153097"/>
            <a:chOff x="0" y="0"/>
            <a:chExt cx="10961729" cy="1153096"/>
          </a:xfrm>
        </p:grpSpPr>
        <p:pic>
          <p:nvPicPr>
            <p:cNvPr id="340" name="Picture 11" descr="Picture 11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880382" y="0"/>
              <a:ext cx="1424064" cy="1153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1" name="Picture 12" descr="Picture 12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470095" y="0"/>
              <a:ext cx="1424065" cy="1153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2" name="Picture 13" descr="Picture 13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940191" y="0"/>
              <a:ext cx="1424064" cy="1153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3" name="Picture 14" descr="Picture 14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4410286" y="0"/>
              <a:ext cx="1424065" cy="1153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4" name="Picture 15" descr="Picture 15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0"/>
              <a:ext cx="1424064" cy="1153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45" name="Rectangle 17"/>
            <p:cNvSpPr txBox="1"/>
            <p:nvPr/>
          </p:nvSpPr>
          <p:spPr>
            <a:xfrm>
              <a:off x="7630211" y="269684"/>
              <a:ext cx="3331519" cy="802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defRPr sz="2400"/>
              </a:pPr>
              <a:r>
                <a:t>Places365 </a:t>
              </a:r>
              <a:r>
                <a:rPr sz="1800">
                  <a:solidFill>
                    <a:srgbClr val="767171"/>
                  </a:solidFill>
                </a:rPr>
                <a:t>[Zhou et al. ‘16]</a:t>
              </a:r>
              <a:r>
                <a:t> </a:t>
              </a:r>
            </a:p>
            <a:p>
              <a:pPr>
                <a:defRPr sz="2400"/>
              </a:pPr>
              <a:r>
                <a:t>1.8M images of scenes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" grpId="1"/>
      <p:bldP build="whole" bldLvl="1" animBg="1" rev="0" advAuto="0" spid="335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Title 1"/>
          <p:cNvSpPr txBox="1"/>
          <p:nvPr/>
        </p:nvSpPr>
        <p:spPr>
          <a:xfrm>
            <a:off x="1" y="6090"/>
            <a:ext cx="12192001" cy="877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Qualitative task prediction results</a:t>
            </a:r>
          </a:p>
        </p:txBody>
      </p:sp>
      <p:grpSp>
        <p:nvGrpSpPr>
          <p:cNvPr id="388" name="Group 15"/>
          <p:cNvGrpSpPr/>
          <p:nvPr/>
        </p:nvGrpSpPr>
        <p:grpSpPr>
          <a:xfrm>
            <a:off x="956519" y="1067196"/>
            <a:ext cx="10382387" cy="4595895"/>
            <a:chOff x="0" y="0"/>
            <a:chExt cx="10382385" cy="4595893"/>
          </a:xfrm>
        </p:grpSpPr>
        <p:grpSp>
          <p:nvGrpSpPr>
            <p:cNvPr id="377" name="Group 16"/>
            <p:cNvGrpSpPr/>
            <p:nvPr/>
          </p:nvGrpSpPr>
          <p:grpSpPr>
            <a:xfrm>
              <a:off x="0" y="0"/>
              <a:ext cx="10382002" cy="3943921"/>
              <a:chOff x="0" y="0"/>
              <a:chExt cx="10382001" cy="3943920"/>
            </a:xfrm>
          </p:grpSpPr>
          <p:pic>
            <p:nvPicPr>
              <p:cNvPr id="349" name="Picture 39" descr="Picture 3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1395344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0" name="Picture 40" descr="Picture 40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555338" y="0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1" name="Picture 41" descr="Picture 41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tretch>
                <a:fillRect/>
              </a:stretch>
            </p:blipFill>
            <p:spPr>
              <a:xfrm>
                <a:off x="2976066" y="693"/>
                <a:ext cx="1395344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2" name="Picture 42" descr="Picture 42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4530250" y="693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3" name="Picture 43" descr="Picture 43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5986746" y="693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4" name="Picture 44" descr="Picture 44"/>
              <p:cNvPicPr>
                <a:picLocks noChangeAspect="1"/>
              </p:cNvPicPr>
              <p:nvPr/>
            </p:nvPicPr>
            <p:blipFill>
              <a:blip r:embed="rId7">
                <a:extLst/>
              </a:blip>
              <a:stretch>
                <a:fillRect/>
              </a:stretch>
            </p:blipFill>
            <p:spPr>
              <a:xfrm>
                <a:off x="7550161" y="693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5" name="Picture 45" descr="Picture 45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tretch>
                <a:fillRect/>
              </a:stretch>
            </p:blipFill>
            <p:spPr>
              <a:xfrm>
                <a:off x="8986657" y="693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6" name="Picture 46" descr="Picture 46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tretch>
                <a:fillRect/>
              </a:stretch>
            </p:blipFill>
            <p:spPr>
              <a:xfrm flipH="1">
                <a:off x="0" y="1016656"/>
                <a:ext cx="1395344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7" name="Picture 47" descr="Picture 47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tretch>
                <a:fillRect/>
              </a:stretch>
            </p:blipFill>
            <p:spPr>
              <a:xfrm flipH="1">
                <a:off x="1555338" y="1016656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8" name="Picture 48" descr="Picture 48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tretch>
                <a:fillRect/>
              </a:stretch>
            </p:blipFill>
            <p:spPr>
              <a:xfrm flipH="1">
                <a:off x="2976066" y="1016656"/>
                <a:ext cx="1395344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59" name="Picture 49" descr="Picture 49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tretch>
                <a:fillRect/>
              </a:stretch>
            </p:blipFill>
            <p:spPr>
              <a:xfrm flipH="1">
                <a:off x="4530250" y="1016656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0" name="Picture 50" descr="Picture 50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tretch>
                <a:fillRect/>
              </a:stretch>
            </p:blipFill>
            <p:spPr>
              <a:xfrm flipH="1">
                <a:off x="5986746" y="1016656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1" name="Picture 51" descr="Picture 51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tretch>
                <a:fillRect/>
              </a:stretch>
            </p:blipFill>
            <p:spPr>
              <a:xfrm flipH="1">
                <a:off x="7550161" y="1016656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2" name="Picture 52" descr="Picture 52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tretch>
                <a:fillRect/>
              </a:stretch>
            </p:blipFill>
            <p:spPr>
              <a:xfrm flipH="1">
                <a:off x="8986657" y="1016656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3" name="Picture 53" descr="Picture 53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tretch>
                <a:fillRect/>
              </a:stretch>
            </p:blipFill>
            <p:spPr>
              <a:xfrm>
                <a:off x="0" y="2002463"/>
                <a:ext cx="1395344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4" name="Picture 54" descr="Picture 54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tretch>
                <a:fillRect/>
              </a:stretch>
            </p:blipFill>
            <p:spPr>
              <a:xfrm>
                <a:off x="1555338" y="2002463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5" name="Picture 55" descr="Picture 55"/>
              <p:cNvPicPr>
                <a:picLocks noChangeAspect="1"/>
              </p:cNvPicPr>
              <p:nvPr/>
            </p:nvPicPr>
            <p:blipFill>
              <a:blip r:embed="rId18">
                <a:extLst/>
              </a:blip>
              <a:stretch>
                <a:fillRect/>
              </a:stretch>
            </p:blipFill>
            <p:spPr>
              <a:xfrm>
                <a:off x="2976066" y="2002463"/>
                <a:ext cx="1395344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6" name="Picture 56" descr="Picture 56"/>
              <p:cNvPicPr>
                <a:picLocks noChangeAspect="1"/>
              </p:cNvPicPr>
              <p:nvPr/>
            </p:nvPicPr>
            <p:blipFill>
              <a:blip r:embed="rId19">
                <a:extLst/>
              </a:blip>
              <a:stretch>
                <a:fillRect/>
              </a:stretch>
            </p:blipFill>
            <p:spPr>
              <a:xfrm>
                <a:off x="4530250" y="2002463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7" name="Picture 57" descr="Picture 57"/>
              <p:cNvPicPr>
                <a:picLocks noChangeAspect="1"/>
              </p:cNvPicPr>
              <p:nvPr/>
            </p:nvPicPr>
            <p:blipFill>
              <a:blip r:embed="rId20">
                <a:extLst/>
              </a:blip>
              <a:stretch>
                <a:fillRect/>
              </a:stretch>
            </p:blipFill>
            <p:spPr>
              <a:xfrm>
                <a:off x="5986746" y="2002463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8" name="Picture 58" descr="Picture 58"/>
              <p:cNvPicPr>
                <a:picLocks noChangeAspect="1"/>
              </p:cNvPicPr>
              <p:nvPr/>
            </p:nvPicPr>
            <p:blipFill>
              <a:blip r:embed="rId21">
                <a:extLst/>
              </a:blip>
              <a:stretch>
                <a:fillRect/>
              </a:stretch>
            </p:blipFill>
            <p:spPr>
              <a:xfrm>
                <a:off x="7550161" y="2002463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69" name="Picture 59" descr="Picture 59"/>
              <p:cNvPicPr>
                <a:picLocks noChangeAspect="1"/>
              </p:cNvPicPr>
              <p:nvPr/>
            </p:nvPicPr>
            <p:blipFill>
              <a:blip r:embed="rId22">
                <a:extLst/>
              </a:blip>
              <a:stretch>
                <a:fillRect/>
              </a:stretch>
            </p:blipFill>
            <p:spPr>
              <a:xfrm>
                <a:off x="8986657" y="2002463"/>
                <a:ext cx="1395345" cy="9431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0" name="Picture 60" descr="Picture 60"/>
              <p:cNvPicPr>
                <a:picLocks noChangeAspect="1"/>
              </p:cNvPicPr>
              <p:nvPr/>
            </p:nvPicPr>
            <p:blipFill>
              <a:blip r:embed="rId23">
                <a:extLst/>
              </a:blip>
              <a:stretch>
                <a:fillRect/>
              </a:stretch>
            </p:blipFill>
            <p:spPr>
              <a:xfrm>
                <a:off x="0" y="3000748"/>
                <a:ext cx="1395344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1" name="Picture 61" descr="Picture 61"/>
              <p:cNvPicPr>
                <a:picLocks noChangeAspect="1"/>
              </p:cNvPicPr>
              <p:nvPr/>
            </p:nvPicPr>
            <p:blipFill>
              <a:blip r:embed="rId24">
                <a:extLst/>
              </a:blip>
              <a:stretch>
                <a:fillRect/>
              </a:stretch>
            </p:blipFill>
            <p:spPr>
              <a:xfrm>
                <a:off x="1555338" y="3000748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2" name="Picture 62" descr="Picture 62"/>
              <p:cNvPicPr>
                <a:picLocks noChangeAspect="1"/>
              </p:cNvPicPr>
              <p:nvPr/>
            </p:nvPicPr>
            <p:blipFill>
              <a:blip r:embed="rId25">
                <a:extLst/>
              </a:blip>
              <a:stretch>
                <a:fillRect/>
              </a:stretch>
            </p:blipFill>
            <p:spPr>
              <a:xfrm>
                <a:off x="2976066" y="3000748"/>
                <a:ext cx="1395344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3" name="Picture 63" descr="Picture 63"/>
              <p:cNvPicPr>
                <a:picLocks noChangeAspect="1"/>
              </p:cNvPicPr>
              <p:nvPr/>
            </p:nvPicPr>
            <p:blipFill>
              <a:blip r:embed="rId26">
                <a:extLst/>
              </a:blip>
              <a:stretch>
                <a:fillRect/>
              </a:stretch>
            </p:blipFill>
            <p:spPr>
              <a:xfrm>
                <a:off x="4530250" y="3000748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4" name="Picture 64" descr="Picture 64"/>
              <p:cNvPicPr>
                <a:picLocks noChangeAspect="1"/>
              </p:cNvPicPr>
              <p:nvPr/>
            </p:nvPicPr>
            <p:blipFill>
              <a:blip r:embed="rId27">
                <a:extLst/>
              </a:blip>
              <a:stretch>
                <a:fillRect/>
              </a:stretch>
            </p:blipFill>
            <p:spPr>
              <a:xfrm>
                <a:off x="5986746" y="3000748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5" name="Picture 65" descr="Picture 65"/>
              <p:cNvPicPr>
                <a:picLocks noChangeAspect="1"/>
              </p:cNvPicPr>
              <p:nvPr/>
            </p:nvPicPr>
            <p:blipFill>
              <a:blip r:embed="rId28">
                <a:extLst/>
              </a:blip>
              <a:stretch>
                <a:fillRect/>
              </a:stretch>
            </p:blipFill>
            <p:spPr>
              <a:xfrm>
                <a:off x="7550161" y="3000748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6" name="Picture 66" descr="Picture 66"/>
              <p:cNvPicPr>
                <a:picLocks noChangeAspect="1"/>
              </p:cNvPicPr>
              <p:nvPr/>
            </p:nvPicPr>
            <p:blipFill>
              <a:blip r:embed="rId29">
                <a:extLst/>
              </a:blip>
              <a:stretch>
                <a:fillRect/>
              </a:stretch>
            </p:blipFill>
            <p:spPr>
              <a:xfrm>
                <a:off x="8986657" y="3000748"/>
                <a:ext cx="1395345" cy="943173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78" name="Text Box 41"/>
            <p:cNvSpPr txBox="1"/>
            <p:nvPr/>
          </p:nvSpPr>
          <p:spPr>
            <a:xfrm>
              <a:off x="197686" y="3945653"/>
              <a:ext cx="1225349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Synthetic</a:t>
              </a:r>
            </a:p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RGB</a:t>
              </a:r>
            </a:p>
          </p:txBody>
        </p:sp>
        <p:sp>
          <p:nvSpPr>
            <p:cNvPr id="379" name="Text Box 42"/>
            <p:cNvSpPr txBox="1"/>
            <p:nvPr/>
          </p:nvSpPr>
          <p:spPr>
            <a:xfrm>
              <a:off x="1787255" y="3930748"/>
              <a:ext cx="88305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Depth</a:t>
              </a:r>
            </a:p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Pred.</a:t>
              </a:r>
            </a:p>
          </p:txBody>
        </p:sp>
        <p:sp>
          <p:nvSpPr>
            <p:cNvPr id="380" name="Text Box 43"/>
            <p:cNvSpPr txBox="1"/>
            <p:nvPr/>
          </p:nvSpPr>
          <p:spPr>
            <a:xfrm>
              <a:off x="3224904" y="3930748"/>
              <a:ext cx="88305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Depth</a:t>
              </a:r>
            </a:p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GT</a:t>
              </a:r>
            </a:p>
          </p:txBody>
        </p:sp>
        <p:sp>
          <p:nvSpPr>
            <p:cNvPr id="381" name="Text Box 44"/>
            <p:cNvSpPr txBox="1"/>
            <p:nvPr/>
          </p:nvSpPr>
          <p:spPr>
            <a:xfrm>
              <a:off x="4455253" y="3944959"/>
              <a:ext cx="150957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S N</a:t>
              </a:r>
              <a:r>
                <a:t>ormal</a:t>
              </a:r>
            </a:p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Pred.</a:t>
              </a:r>
            </a:p>
          </p:txBody>
        </p:sp>
        <p:sp>
          <p:nvSpPr>
            <p:cNvPr id="382" name="Text Box 45"/>
            <p:cNvSpPr txBox="1"/>
            <p:nvPr/>
          </p:nvSpPr>
          <p:spPr>
            <a:xfrm>
              <a:off x="5908287" y="3944959"/>
              <a:ext cx="1509571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S N</a:t>
              </a:r>
              <a:r>
                <a:t>ormal</a:t>
              </a:r>
            </a:p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GT</a:t>
              </a:r>
            </a:p>
          </p:txBody>
        </p:sp>
        <p:sp>
          <p:nvSpPr>
            <p:cNvPr id="383" name="Text Box 46"/>
            <p:cNvSpPr txBox="1"/>
            <p:nvPr/>
          </p:nvSpPr>
          <p:spPr>
            <a:xfrm>
              <a:off x="7540931" y="3930748"/>
              <a:ext cx="1404574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Edge</a:t>
              </a:r>
            </a:p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Pred.</a:t>
              </a:r>
            </a:p>
          </p:txBody>
        </p:sp>
        <p:sp>
          <p:nvSpPr>
            <p:cNvPr id="384" name="Text Box 47"/>
            <p:cNvSpPr txBox="1"/>
            <p:nvPr/>
          </p:nvSpPr>
          <p:spPr>
            <a:xfrm>
              <a:off x="8958581" y="3930748"/>
              <a:ext cx="1423805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Edge</a:t>
              </a:r>
            </a:p>
            <a:p>
              <a:pPr algn="ctr">
                <a:defRPr b="1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GT</a:t>
              </a:r>
            </a:p>
          </p:txBody>
        </p:sp>
        <p:sp>
          <p:nvSpPr>
            <p:cNvPr id="385" name="Straight Connector 24"/>
            <p:cNvSpPr/>
            <p:nvPr/>
          </p:nvSpPr>
          <p:spPr>
            <a:xfrm flipH="1">
              <a:off x="1470341" y="44368"/>
              <a:ext cx="1" cy="389262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6" name="Straight Connector 26"/>
            <p:cNvSpPr/>
            <p:nvPr/>
          </p:nvSpPr>
          <p:spPr>
            <a:xfrm flipH="1">
              <a:off x="4444868" y="12132"/>
              <a:ext cx="1" cy="3892619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387" name="Straight Connector 27"/>
            <p:cNvSpPr/>
            <p:nvPr/>
          </p:nvSpPr>
          <p:spPr>
            <a:xfrm>
              <a:off x="7463625" y="9012"/>
              <a:ext cx="1" cy="3892620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89" name="Content Placeholder 2"/>
          <p:cNvSpPr txBox="1"/>
          <p:nvPr>
            <p:ph type="body" sz="quarter" idx="1"/>
          </p:nvPr>
        </p:nvSpPr>
        <p:spPr>
          <a:xfrm>
            <a:off x="872222" y="5859712"/>
            <a:ext cx="11319778" cy="566082"/>
          </a:xfrm>
          <a:prstGeom prst="rect">
            <a:avLst/>
          </a:prstGeom>
        </p:spPr>
        <p:txBody>
          <a:bodyPr/>
          <a:lstStyle>
            <a:lvl1pPr marL="162305" indent="-162305" defTabSz="649223">
              <a:spcBef>
                <a:spcPts val="700"/>
              </a:spcBef>
              <a:defRPr sz="1987"/>
            </a:lvl1pPr>
          </a:lstStyle>
          <a:p>
            <a:pPr/>
            <a:r>
              <a:t>The better our model performs on these tasks, the better transferable features it is likely to get</a:t>
            </a:r>
          </a:p>
        </p:txBody>
      </p:sp>
      <p:sp>
        <p:nvSpPr>
          <p:cNvPr id="390" name="Rectangle 1"/>
          <p:cNvSpPr/>
          <p:nvPr/>
        </p:nvSpPr>
        <p:spPr>
          <a:xfrm>
            <a:off x="2473073" y="952558"/>
            <a:ext cx="9157056" cy="467923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tle 1"/>
          <p:cNvSpPr txBox="1"/>
          <p:nvPr/>
        </p:nvSpPr>
        <p:spPr>
          <a:xfrm>
            <a:off x="1" y="6090"/>
            <a:ext cx="12192001" cy="877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lnSpc>
                <a:spcPct val="90000"/>
              </a:lnSpc>
              <a:defRPr sz="44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/>
            <a:r>
              <a:t>Learned conv1 filters</a:t>
            </a:r>
          </a:p>
        </p:txBody>
      </p:sp>
      <p:grpSp>
        <p:nvGrpSpPr>
          <p:cNvPr id="396" name="Group 67"/>
          <p:cNvGrpSpPr/>
          <p:nvPr/>
        </p:nvGrpSpPr>
        <p:grpSpPr>
          <a:xfrm>
            <a:off x="1690671" y="1065381"/>
            <a:ext cx="8460107" cy="4055747"/>
            <a:chOff x="0" y="0"/>
            <a:chExt cx="8460105" cy="4055745"/>
          </a:xfrm>
        </p:grpSpPr>
        <p:pic>
          <p:nvPicPr>
            <p:cNvPr id="393" name="Picture 68" descr="Picture 68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-1" y="0"/>
              <a:ext cx="4219139" cy="40557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4" name="Picture 69" descr="Picture 69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502475" y="17866"/>
              <a:ext cx="3957631" cy="38592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5" name="Straight Connector 70"/>
            <p:cNvSpPr/>
            <p:nvPr/>
          </p:nvSpPr>
          <p:spPr>
            <a:xfrm flipH="1">
              <a:off x="4351483" y="115687"/>
              <a:ext cx="3184" cy="3644364"/>
            </a:xfrm>
            <a:prstGeom prst="line">
              <a:avLst/>
            </a:prstGeom>
            <a:noFill/>
            <a:ln w="635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  <p:sp>
        <p:nvSpPr>
          <p:cNvPr id="397" name="Text Box 3"/>
          <p:cNvSpPr txBox="1"/>
          <p:nvPr/>
        </p:nvSpPr>
        <p:spPr>
          <a:xfrm>
            <a:off x="1928072" y="5102586"/>
            <a:ext cx="3993866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400">
                <a:latin typeface="TeX Gyre Termes"/>
                <a:ea typeface="TeX Gyre Termes"/>
                <a:cs typeface="TeX Gyre Termes"/>
                <a:sym typeface="TeX Gyre Termes"/>
              </a:defRPr>
            </a:pPr>
            <a:r>
              <a:t>Ours</a:t>
            </a:r>
            <a:r>
              <a:t> </a:t>
            </a:r>
            <a:r>
              <a:rPr b="0"/>
              <a:t>(self-supervised)</a:t>
            </a:r>
          </a:p>
        </p:txBody>
      </p:sp>
      <p:sp>
        <p:nvSpPr>
          <p:cNvPr id="398" name="Text Box 3"/>
          <p:cNvSpPr txBox="1"/>
          <p:nvPr/>
        </p:nvSpPr>
        <p:spPr>
          <a:xfrm>
            <a:off x="5921938" y="5102586"/>
            <a:ext cx="4621254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b="1" sz="2400">
                <a:latin typeface="TeX Gyre Termes"/>
                <a:ea typeface="TeX Gyre Termes"/>
                <a:cs typeface="TeX Gyre Termes"/>
                <a:sym typeface="TeX Gyre Termes"/>
              </a:defRPr>
            </a:pPr>
            <a:r>
              <a:t>ImageNet</a:t>
            </a:r>
            <a:r>
              <a:t> </a:t>
            </a:r>
            <a:r>
              <a:rPr b="0"/>
              <a:t>(human-supervised)</a:t>
            </a:r>
          </a:p>
        </p:txBody>
      </p:sp>
      <p:sp>
        <p:nvSpPr>
          <p:cNvPr id="399" name="Content Placeholder 2"/>
          <p:cNvSpPr txBox="1"/>
          <p:nvPr>
            <p:ph type="body" sz="quarter" idx="1"/>
          </p:nvPr>
        </p:nvSpPr>
        <p:spPr>
          <a:xfrm>
            <a:off x="1071156" y="6028001"/>
            <a:ext cx="10527888" cy="566082"/>
          </a:xfrm>
          <a:prstGeom prst="rect">
            <a:avLst/>
          </a:prstGeom>
        </p:spPr>
        <p:txBody>
          <a:bodyPr/>
          <a:lstStyle>
            <a:lvl1pPr marL="226313" indent="-226313" defTabSz="905255">
              <a:spcBef>
                <a:spcPts val="900"/>
              </a:spcBef>
              <a:defRPr sz="2772"/>
            </a:lvl1pPr>
          </a:lstStyle>
          <a:p>
            <a:pPr/>
            <a:r>
              <a:t>Our model learns conv1 features that resemble gabor-like filters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Title 3"/>
          <p:cNvSpPr txBox="1"/>
          <p:nvPr>
            <p:ph type="title"/>
          </p:nvPr>
        </p:nvSpPr>
        <p:spPr>
          <a:xfrm>
            <a:off x="1119567" y="2289481"/>
            <a:ext cx="9825454" cy="2122366"/>
          </a:xfrm>
          <a:prstGeom prst="rect">
            <a:avLst/>
          </a:prstGeom>
        </p:spPr>
        <p:txBody>
          <a:bodyPr/>
          <a:lstStyle/>
          <a:p>
            <a:pPr algn="ctr" defTabSz="896111">
              <a:defRPr sz="4704"/>
            </a:pPr>
            <a:r>
              <a:t>How well does our network </a:t>
            </a:r>
            <a:r>
              <a:rPr i="1"/>
              <a:t>generalize</a:t>
            </a:r>
            <a:r>
              <a:t> to new unseen </a:t>
            </a:r>
          </a:p>
          <a:p>
            <a:pPr algn="ctr" defTabSz="896111">
              <a:defRPr sz="4704" u="sng"/>
            </a:pPr>
            <a:r>
              <a:t>data and tasks?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itle 1"/>
          <p:cNvSpPr txBox="1"/>
          <p:nvPr>
            <p:ph type="title"/>
          </p:nvPr>
        </p:nvSpPr>
        <p:spPr>
          <a:xfrm>
            <a:off x="167099" y="13248"/>
            <a:ext cx="10363803" cy="1325563"/>
          </a:xfrm>
          <a:prstGeom prst="rect">
            <a:avLst/>
          </a:prstGeom>
        </p:spPr>
        <p:txBody>
          <a:bodyPr/>
          <a:lstStyle/>
          <a:p>
            <a:pPr defTabSz="868680">
              <a:defRPr sz="4180"/>
            </a:pPr>
            <a:r>
              <a:t>PASCAL </a:t>
            </a:r>
          </a:p>
          <a:p>
            <a:pPr defTabSz="868680">
              <a:defRPr sz="4180"/>
            </a:pPr>
            <a:r>
              <a:t>transfer learning</a:t>
            </a:r>
          </a:p>
        </p:txBody>
      </p:sp>
      <p:sp>
        <p:nvSpPr>
          <p:cNvPr id="404" name="Content Placeholder 2"/>
          <p:cNvSpPr txBox="1"/>
          <p:nvPr>
            <p:ph type="body" sz="half" idx="1"/>
          </p:nvPr>
        </p:nvSpPr>
        <p:spPr>
          <a:xfrm>
            <a:off x="244835" y="1825625"/>
            <a:ext cx="5432270" cy="4351338"/>
          </a:xfrm>
          <a:prstGeom prst="rect">
            <a:avLst/>
          </a:prstGeom>
        </p:spPr>
        <p:txBody>
          <a:bodyPr/>
          <a:lstStyle/>
          <a:p>
            <a:pPr/>
            <a:r>
              <a:t>Pre-train on synthetic data, fine-tune on real images</a:t>
            </a:r>
          </a:p>
          <a:p>
            <a:pPr/>
            <a:r>
              <a:t>Classification (AlexNet) and detection (Fast-RCNN)</a:t>
            </a:r>
          </a:p>
          <a:p>
            <a:pPr/>
          </a:p>
          <a:p>
            <a:pPr/>
            <a:r>
              <a:t>Shows promise of using </a:t>
            </a:r>
            <a:r>
              <a:rPr i="1"/>
              <a:t>synthetic data and its free annotations </a:t>
            </a:r>
            <a:r>
              <a:t>for self-supervised feature learning</a:t>
            </a:r>
          </a:p>
        </p:txBody>
      </p:sp>
      <p:grpSp>
        <p:nvGrpSpPr>
          <p:cNvPr id="408" name="Group 2"/>
          <p:cNvGrpSpPr/>
          <p:nvPr/>
        </p:nvGrpSpPr>
        <p:grpSpPr>
          <a:xfrm>
            <a:off x="6320602" y="183597"/>
            <a:ext cx="5719915" cy="6567310"/>
            <a:chOff x="0" y="0"/>
            <a:chExt cx="5719914" cy="6567309"/>
          </a:xfrm>
        </p:grpSpPr>
        <p:pic>
          <p:nvPicPr>
            <p:cNvPr id="405" name="Picture 5" descr="Picture 5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5719915" cy="65673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6" name="Rounded Rectangle 7"/>
            <p:cNvSpPr/>
            <p:nvPr/>
          </p:nvSpPr>
          <p:spPr>
            <a:xfrm>
              <a:off x="106307" y="6226895"/>
              <a:ext cx="5585291" cy="340415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70A6DB">
                    <a:alpha val="31000"/>
                  </a:srgbClr>
                </a:gs>
                <a:gs pos="50000">
                  <a:srgbClr val="559BDB">
                    <a:alpha val="31000"/>
                  </a:srgbClr>
                </a:gs>
                <a:gs pos="100000">
                  <a:srgbClr val="448AC9">
                    <a:alpha val="31000"/>
                  </a:srgbClr>
                </a:gs>
              </a:gsLst>
              <a:lin ang="5400000" scaled="0"/>
            </a:gradFill>
            <a:ln w="635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07" name="Rounded Rectangle 8"/>
            <p:cNvSpPr/>
            <p:nvPr/>
          </p:nvSpPr>
          <p:spPr>
            <a:xfrm>
              <a:off x="91006" y="688472"/>
              <a:ext cx="5574018" cy="382056"/>
            </a:xfrm>
            <a:prstGeom prst="roundRect">
              <a:avLst>
                <a:gd name="adj" fmla="val 1002"/>
              </a:avLst>
            </a:prstGeom>
            <a:solidFill>
              <a:srgbClr val="F4B183">
                <a:alpha val="26000"/>
              </a:srgbClr>
            </a:solidFill>
            <a:ln w="6350" cap="flat">
              <a:solidFill>
                <a:schemeClr val="accent2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08" grpId="1"/>
      <p:bldP build="whole" bldLvl="1" animBg="1" rev="0" advAuto="0" spid="404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1"/>
          <p:cNvSpPr txBox="1"/>
          <p:nvPr>
            <p:ph type="title"/>
          </p:nvPr>
        </p:nvSpPr>
        <p:spPr>
          <a:xfrm>
            <a:off x="0" y="13248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t>Ablation studies: </a:t>
            </a:r>
            <a:r>
              <a:rPr i="1"/>
              <a:t>Does multi-task learning help?</a:t>
            </a:r>
          </a:p>
        </p:txBody>
      </p:sp>
      <p:pic>
        <p:nvPicPr>
          <p:cNvPr id="411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0210" y="1381954"/>
            <a:ext cx="8099238" cy="3730970"/>
          </a:xfrm>
          <a:prstGeom prst="rect">
            <a:avLst/>
          </a:prstGeom>
          <a:ln w="12700">
            <a:miter lim="400000"/>
          </a:ln>
        </p:spPr>
      </p:pic>
      <p:sp>
        <p:nvSpPr>
          <p:cNvPr id="412" name="Rounded Rectangle 5"/>
          <p:cNvSpPr/>
          <p:nvPr/>
        </p:nvSpPr>
        <p:spPr>
          <a:xfrm>
            <a:off x="2280022" y="1759441"/>
            <a:ext cx="8018336" cy="979170"/>
          </a:xfrm>
          <a:prstGeom prst="roundRect">
            <a:avLst>
              <a:gd name="adj" fmla="val 1002"/>
            </a:avLst>
          </a:prstGeom>
          <a:solidFill>
            <a:srgbClr val="F4B183">
              <a:alpha val="26000"/>
            </a:srgbClr>
          </a:solidFill>
          <a:ln w="6350">
            <a:solidFill>
              <a:schemeClr val="accent2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3" name="Rounded Rectangle 6"/>
          <p:cNvSpPr/>
          <p:nvPr/>
        </p:nvSpPr>
        <p:spPr>
          <a:xfrm>
            <a:off x="2280022" y="2753909"/>
            <a:ext cx="8003034" cy="321291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0A6DB">
                  <a:alpha val="31000"/>
                </a:srgbClr>
              </a:gs>
              <a:gs pos="50000">
                <a:srgbClr val="559BDB">
                  <a:alpha val="31000"/>
                </a:srgbClr>
              </a:gs>
              <a:gs pos="100000">
                <a:srgbClr val="448AC9">
                  <a:alpha val="31000"/>
                </a:srgbClr>
              </a:gs>
            </a:gsLst>
            <a:lin ang="5400000"/>
          </a:gradFill>
          <a:ln w="63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14" name="Content Placeholder 2"/>
          <p:cNvSpPr txBox="1"/>
          <p:nvPr/>
        </p:nvSpPr>
        <p:spPr>
          <a:xfrm>
            <a:off x="1239478" y="5461937"/>
            <a:ext cx="1052788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Tasks are complementary and </a:t>
            </a:r>
            <a:r>
              <a:rPr b="1"/>
              <a:t>multi-task learning is beneficial</a:t>
            </a:r>
            <a:r>
              <a:t> for feature learning</a:t>
            </a:r>
          </a:p>
        </p:txBody>
      </p:sp>
      <p:grpSp>
        <p:nvGrpSpPr>
          <p:cNvPr id="418" name="Curved Right Arrow 8"/>
          <p:cNvGrpSpPr/>
          <p:nvPr/>
        </p:nvGrpSpPr>
        <p:grpSpPr>
          <a:xfrm>
            <a:off x="1620781" y="2172500"/>
            <a:ext cx="501383" cy="891083"/>
            <a:chOff x="0" y="0"/>
            <a:chExt cx="501382" cy="891081"/>
          </a:xfrm>
        </p:grpSpPr>
        <p:sp>
          <p:nvSpPr>
            <p:cNvPr id="415" name="Shape"/>
            <p:cNvSpPr/>
            <p:nvPr/>
          </p:nvSpPr>
          <p:spPr>
            <a:xfrm>
              <a:off x="-1" y="0"/>
              <a:ext cx="501384" cy="8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1600" fill="norm" stroke="1" extrusionOk="0">
                  <a:moveTo>
                    <a:pt x="3" y="8659"/>
                  </a:moveTo>
                  <a:cubicBezTo>
                    <a:pt x="3" y="12608"/>
                    <a:pt x="6165" y="16056"/>
                    <a:pt x="14984" y="17043"/>
                  </a:cubicBezTo>
                  <a:lnTo>
                    <a:pt x="14984" y="15524"/>
                  </a:lnTo>
                  <a:lnTo>
                    <a:pt x="19978" y="18837"/>
                  </a:lnTo>
                  <a:lnTo>
                    <a:pt x="14984" y="21600"/>
                  </a:lnTo>
                  <a:lnTo>
                    <a:pt x="14984" y="20081"/>
                  </a:lnTo>
                  <a:cubicBezTo>
                    <a:pt x="6165" y="19094"/>
                    <a:pt x="3" y="15645"/>
                    <a:pt x="3" y="11697"/>
                  </a:cubicBezTo>
                  <a:close/>
                  <a:moveTo>
                    <a:pt x="19978" y="3038"/>
                  </a:moveTo>
                  <a:cubicBezTo>
                    <a:pt x="10298" y="3038"/>
                    <a:pt x="2011" y="6047"/>
                    <a:pt x="313" y="10178"/>
                  </a:cubicBezTo>
                  <a:lnTo>
                    <a:pt x="313" y="10178"/>
                  </a:lnTo>
                  <a:cubicBezTo>
                    <a:pt x="-1622" y="5470"/>
                    <a:pt x="5614" y="973"/>
                    <a:pt x="16474" y="134"/>
                  </a:cubicBezTo>
                  <a:cubicBezTo>
                    <a:pt x="17631" y="45"/>
                    <a:pt x="18803" y="0"/>
                    <a:pt x="19978" y="0"/>
                  </a:cubicBezTo>
                  <a:close/>
                </a:path>
              </a:pathLst>
            </a:custGeom>
            <a:solidFill>
              <a:srgbClr val="FFD9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416" name="Shape"/>
            <p:cNvSpPr/>
            <p:nvPr/>
          </p:nvSpPr>
          <p:spPr>
            <a:xfrm>
              <a:off x="-1" y="0"/>
              <a:ext cx="501384" cy="419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78" h="21600" fill="norm" stroke="1" extrusionOk="0">
                  <a:moveTo>
                    <a:pt x="19978" y="6447"/>
                  </a:moveTo>
                  <a:cubicBezTo>
                    <a:pt x="10298" y="6447"/>
                    <a:pt x="2011" y="12833"/>
                    <a:pt x="313" y="21600"/>
                  </a:cubicBezTo>
                  <a:lnTo>
                    <a:pt x="313" y="21600"/>
                  </a:lnTo>
                  <a:cubicBezTo>
                    <a:pt x="-1622" y="11608"/>
                    <a:pt x="5614" y="2065"/>
                    <a:pt x="16474" y="285"/>
                  </a:cubicBezTo>
                  <a:cubicBezTo>
                    <a:pt x="17631" y="95"/>
                    <a:pt x="18803" y="0"/>
                    <a:pt x="19978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417" name="Line"/>
            <p:cNvSpPr/>
            <p:nvPr/>
          </p:nvSpPr>
          <p:spPr>
            <a:xfrm>
              <a:off x="84" y="0"/>
              <a:ext cx="501299" cy="8910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659"/>
                  </a:moveTo>
                  <a:cubicBezTo>
                    <a:pt x="0" y="12608"/>
                    <a:pt x="6663" y="16056"/>
                    <a:pt x="16200" y="17043"/>
                  </a:cubicBezTo>
                  <a:lnTo>
                    <a:pt x="16200" y="15524"/>
                  </a:lnTo>
                  <a:lnTo>
                    <a:pt x="21600" y="18837"/>
                  </a:lnTo>
                  <a:lnTo>
                    <a:pt x="16200" y="21600"/>
                  </a:lnTo>
                  <a:lnTo>
                    <a:pt x="16200" y="20081"/>
                  </a:lnTo>
                  <a:cubicBezTo>
                    <a:pt x="6663" y="19094"/>
                    <a:pt x="0" y="15645"/>
                    <a:pt x="0" y="11697"/>
                  </a:cubicBezTo>
                  <a:lnTo>
                    <a:pt x="0" y="8659"/>
                  </a:lnTo>
                  <a:cubicBezTo>
                    <a:pt x="0" y="3877"/>
                    <a:pt x="9671" y="0"/>
                    <a:pt x="21600" y="0"/>
                  </a:cubicBezTo>
                  <a:lnTo>
                    <a:pt x="21600" y="3038"/>
                  </a:lnTo>
                  <a:cubicBezTo>
                    <a:pt x="11132" y="3038"/>
                    <a:pt x="2171" y="6047"/>
                    <a:pt x="335" y="10178"/>
                  </a:cubicBezTo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Title 1"/>
          <p:cNvSpPr txBox="1"/>
          <p:nvPr>
            <p:ph type="title"/>
          </p:nvPr>
        </p:nvSpPr>
        <p:spPr>
          <a:xfrm>
            <a:off x="838200" y="236025"/>
            <a:ext cx="10515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Standard recognition pipeline today</a:t>
            </a:r>
          </a:p>
        </p:txBody>
      </p:sp>
      <p:pic>
        <p:nvPicPr>
          <p:cNvPr id="13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0496" y="3288872"/>
            <a:ext cx="5624796" cy="2526745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TextBox 7"/>
          <p:cNvSpPr txBox="1"/>
          <p:nvPr/>
        </p:nvSpPr>
        <p:spPr>
          <a:xfrm>
            <a:off x="386130" y="2039910"/>
            <a:ext cx="5673528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800"/>
            </a:pPr>
            <a:r>
              <a:t>1. Pre-train on a </a:t>
            </a:r>
            <a:r>
              <a:rPr b="1">
                <a:solidFill>
                  <a:srgbClr val="FF0000"/>
                </a:solidFill>
              </a:rPr>
              <a:t>large labeled </a:t>
            </a:r>
            <a:r>
              <a:t>dataset to learn </a:t>
            </a:r>
            <a:r>
              <a:rPr i="1" u="sng"/>
              <a:t>transferrable</a:t>
            </a:r>
            <a:r>
              <a:t> features</a:t>
            </a:r>
          </a:p>
        </p:txBody>
      </p:sp>
      <p:grpSp>
        <p:nvGrpSpPr>
          <p:cNvPr id="137" name="Group 4"/>
          <p:cNvGrpSpPr/>
          <p:nvPr/>
        </p:nvGrpSpPr>
        <p:grpSpPr>
          <a:xfrm>
            <a:off x="6679586" y="2039910"/>
            <a:ext cx="4900534" cy="3708862"/>
            <a:chOff x="0" y="0"/>
            <a:chExt cx="4900533" cy="3708860"/>
          </a:xfrm>
        </p:grpSpPr>
        <p:pic>
          <p:nvPicPr>
            <p:cNvPr id="133" name="Picture 13" descr="Picture 13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08924" y="1820932"/>
              <a:ext cx="2639800" cy="18879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4" name="TextBox 10"/>
            <p:cNvSpPr txBox="1"/>
            <p:nvPr/>
          </p:nvSpPr>
          <p:spPr>
            <a:xfrm>
              <a:off x="-1" y="0"/>
              <a:ext cx="4900535" cy="904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>
                <a:defRPr sz="2800"/>
              </a:lvl1pPr>
            </a:lstStyle>
            <a:p>
              <a:pPr/>
              <a:r>
                <a:t>2. Fine-tune on the related (smaller) task dataset</a:t>
              </a:r>
            </a:p>
          </p:txBody>
        </p:sp>
        <p:pic>
          <p:nvPicPr>
            <p:cNvPr id="135" name="Picture 12" descr="Picture 12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0" t="0" r="49955" b="50067"/>
            <a:stretch>
              <a:fillRect/>
            </a:stretch>
          </p:blipFill>
          <p:spPr>
            <a:xfrm>
              <a:off x="1250546" y="1471805"/>
              <a:ext cx="2747527" cy="19863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6" name="Picture 8" descr="Picture 8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49760" b="0"/>
            <a:stretch>
              <a:fillRect/>
            </a:stretch>
          </p:blipFill>
          <p:spPr>
            <a:xfrm>
              <a:off x="972593" y="1100698"/>
              <a:ext cx="2741410" cy="205015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8" name="Text Box 15"/>
          <p:cNvSpPr txBox="1"/>
          <p:nvPr/>
        </p:nvSpPr>
        <p:spPr>
          <a:xfrm>
            <a:off x="2424819" y="3413945"/>
            <a:ext cx="7019443" cy="1145823"/>
          </a:xfrm>
          <a:prstGeom prst="rect">
            <a:avLst/>
          </a:prstGeom>
          <a:solidFill>
            <a:srgbClr val="D9E0B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990" tIns="46990" rIns="46990" bIns="46990">
            <a:spAutoFit/>
          </a:bodyPr>
          <a:lstStyle/>
          <a:p>
            <a:pPr algn="ctr">
              <a:defRPr sz="3600">
                <a:solidFill>
                  <a:srgbClr val="E40D0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Labeling is </a:t>
            </a:r>
            <a:r>
              <a:rPr i="1"/>
              <a:t>expensive</a:t>
            </a:r>
            <a:r>
              <a:t> and introduces </a:t>
            </a:r>
            <a:r>
              <a:rPr i="1"/>
              <a:t>bias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8" grpId="2"/>
      <p:bldP build="whole" bldLvl="1" animBg="1" rev="0" advAuto="0" spid="137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itle 1"/>
          <p:cNvSpPr txBox="1"/>
          <p:nvPr>
            <p:ph type="title"/>
          </p:nvPr>
        </p:nvSpPr>
        <p:spPr>
          <a:xfrm>
            <a:off x="0" y="13248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t>Ablation studies: </a:t>
            </a:r>
            <a:r>
              <a:rPr i="1"/>
              <a:t>Does domain adaptation help?</a:t>
            </a:r>
          </a:p>
        </p:txBody>
      </p:sp>
      <p:pic>
        <p:nvPicPr>
          <p:cNvPr id="421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0210" y="1381954"/>
            <a:ext cx="8099238" cy="3730970"/>
          </a:xfrm>
          <a:prstGeom prst="rect">
            <a:avLst/>
          </a:prstGeom>
          <a:ln w="12700">
            <a:miter lim="400000"/>
          </a:ln>
        </p:spPr>
      </p:pic>
      <p:sp>
        <p:nvSpPr>
          <p:cNvPr id="422" name="Rounded Rectangle 5"/>
          <p:cNvSpPr/>
          <p:nvPr/>
        </p:nvSpPr>
        <p:spPr>
          <a:xfrm>
            <a:off x="2264719" y="3075198"/>
            <a:ext cx="8018337" cy="1331056"/>
          </a:xfrm>
          <a:prstGeom prst="roundRect">
            <a:avLst>
              <a:gd name="adj" fmla="val 1002"/>
            </a:avLst>
          </a:prstGeom>
          <a:gradFill>
            <a:gsLst>
              <a:gs pos="0">
                <a:srgbClr val="70A6DB">
                  <a:alpha val="31000"/>
                </a:srgbClr>
              </a:gs>
              <a:gs pos="50000">
                <a:srgbClr val="559BDB">
                  <a:alpha val="31000"/>
                </a:srgbClr>
              </a:gs>
              <a:gs pos="100000">
                <a:srgbClr val="448AC9">
                  <a:alpha val="31000"/>
                </a:srgbClr>
              </a:gs>
            </a:gsLst>
            <a:lin ang="5400000"/>
          </a:gradFill>
          <a:ln w="63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3" name="Rounded Rectangle 6"/>
          <p:cNvSpPr/>
          <p:nvPr/>
        </p:nvSpPr>
        <p:spPr>
          <a:xfrm>
            <a:off x="2264719" y="2738609"/>
            <a:ext cx="8018337" cy="336590"/>
          </a:xfrm>
          <a:prstGeom prst="roundRect">
            <a:avLst>
              <a:gd name="adj" fmla="val 16667"/>
            </a:avLst>
          </a:prstGeom>
          <a:solidFill>
            <a:srgbClr val="F4B183">
              <a:alpha val="26000"/>
            </a:srgbClr>
          </a:solidFill>
          <a:ln w="6350">
            <a:solidFill>
              <a:schemeClr val="accent2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24" name="Content Placeholder 2"/>
          <p:cNvSpPr txBox="1"/>
          <p:nvPr/>
        </p:nvSpPr>
        <p:spPr>
          <a:xfrm>
            <a:off x="1071156" y="5461927"/>
            <a:ext cx="1052788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lvl1pPr>
          </a:lstStyle>
          <a:p>
            <a:pPr/>
            <a:r>
              <a:t>Domain adaptation at a mid-level layer such as conv5 results in the best performance</a:t>
            </a:r>
          </a:p>
        </p:txBody>
      </p:sp>
      <p:grpSp>
        <p:nvGrpSpPr>
          <p:cNvPr id="428" name="Curved Right Arrow 7"/>
          <p:cNvGrpSpPr/>
          <p:nvPr/>
        </p:nvGrpSpPr>
        <p:grpSpPr>
          <a:xfrm>
            <a:off x="1620794" y="2874386"/>
            <a:ext cx="501370" cy="989758"/>
            <a:chOff x="0" y="0"/>
            <a:chExt cx="501369" cy="989757"/>
          </a:xfrm>
        </p:grpSpPr>
        <p:sp>
          <p:nvSpPr>
            <p:cNvPr id="425" name="Shape"/>
            <p:cNvSpPr/>
            <p:nvPr/>
          </p:nvSpPr>
          <p:spPr>
            <a:xfrm>
              <a:off x="0" y="0"/>
              <a:ext cx="501370" cy="98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21600" fill="norm" stroke="1" extrusionOk="0">
                  <a:moveTo>
                    <a:pt x="3" y="8890"/>
                  </a:moveTo>
                  <a:cubicBezTo>
                    <a:pt x="3" y="12944"/>
                    <a:pt x="6212" y="16484"/>
                    <a:pt x="15100" y="17497"/>
                  </a:cubicBezTo>
                  <a:lnTo>
                    <a:pt x="15100" y="16130"/>
                  </a:lnTo>
                  <a:lnTo>
                    <a:pt x="20132" y="19147"/>
                  </a:lnTo>
                  <a:lnTo>
                    <a:pt x="15100" y="21600"/>
                  </a:lnTo>
                  <a:lnTo>
                    <a:pt x="15100" y="20232"/>
                  </a:lnTo>
                  <a:lnTo>
                    <a:pt x="15100" y="20232"/>
                  </a:lnTo>
                  <a:cubicBezTo>
                    <a:pt x="6212" y="19219"/>
                    <a:pt x="3" y="15679"/>
                    <a:pt x="3" y="11625"/>
                  </a:cubicBezTo>
                  <a:close/>
                  <a:moveTo>
                    <a:pt x="20132" y="2735"/>
                  </a:moveTo>
                  <a:cubicBezTo>
                    <a:pt x="10210" y="2735"/>
                    <a:pt x="1768" y="5928"/>
                    <a:pt x="242" y="10257"/>
                  </a:cubicBezTo>
                  <a:lnTo>
                    <a:pt x="242" y="10257"/>
                  </a:lnTo>
                  <a:cubicBezTo>
                    <a:pt x="-1468" y="5406"/>
                    <a:pt x="6051" y="861"/>
                    <a:pt x="17036" y="106"/>
                  </a:cubicBezTo>
                  <a:cubicBezTo>
                    <a:pt x="18060" y="35"/>
                    <a:pt x="19095" y="0"/>
                    <a:pt x="20132" y="0"/>
                  </a:cubicBezTo>
                  <a:close/>
                </a:path>
              </a:pathLst>
            </a:custGeom>
            <a:solidFill>
              <a:srgbClr val="FFD9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426" name="Shape"/>
            <p:cNvSpPr/>
            <p:nvPr/>
          </p:nvSpPr>
          <p:spPr>
            <a:xfrm>
              <a:off x="0" y="0"/>
              <a:ext cx="501370" cy="4700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2" h="21600" fill="norm" stroke="1" extrusionOk="0">
                  <a:moveTo>
                    <a:pt x="20132" y="5759"/>
                  </a:moveTo>
                  <a:cubicBezTo>
                    <a:pt x="10210" y="5759"/>
                    <a:pt x="1768" y="12483"/>
                    <a:pt x="242" y="21600"/>
                  </a:cubicBezTo>
                  <a:lnTo>
                    <a:pt x="242" y="21600"/>
                  </a:lnTo>
                  <a:cubicBezTo>
                    <a:pt x="-1468" y="11384"/>
                    <a:pt x="6051" y="1813"/>
                    <a:pt x="17036" y="223"/>
                  </a:cubicBezTo>
                  <a:cubicBezTo>
                    <a:pt x="18060" y="74"/>
                    <a:pt x="19095" y="0"/>
                    <a:pt x="20132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427" name="Line"/>
            <p:cNvSpPr/>
            <p:nvPr/>
          </p:nvSpPr>
          <p:spPr>
            <a:xfrm>
              <a:off x="71" y="0"/>
              <a:ext cx="501299" cy="989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8890"/>
                  </a:moveTo>
                  <a:cubicBezTo>
                    <a:pt x="0" y="12944"/>
                    <a:pt x="6663" y="16484"/>
                    <a:pt x="16200" y="17497"/>
                  </a:cubicBezTo>
                  <a:lnTo>
                    <a:pt x="16200" y="16130"/>
                  </a:lnTo>
                  <a:lnTo>
                    <a:pt x="21600" y="19147"/>
                  </a:lnTo>
                  <a:lnTo>
                    <a:pt x="16200" y="21600"/>
                  </a:lnTo>
                  <a:lnTo>
                    <a:pt x="16200" y="20232"/>
                  </a:lnTo>
                  <a:lnTo>
                    <a:pt x="16200" y="20232"/>
                  </a:lnTo>
                  <a:cubicBezTo>
                    <a:pt x="6663" y="19219"/>
                    <a:pt x="0" y="15679"/>
                    <a:pt x="0" y="11625"/>
                  </a:cubicBezTo>
                  <a:lnTo>
                    <a:pt x="0" y="8890"/>
                  </a:lnTo>
                  <a:cubicBezTo>
                    <a:pt x="0" y="3980"/>
                    <a:pt x="9671" y="0"/>
                    <a:pt x="21600" y="0"/>
                  </a:cubicBezTo>
                  <a:lnTo>
                    <a:pt x="21600" y="2735"/>
                  </a:lnTo>
                  <a:cubicBezTo>
                    <a:pt x="10954" y="2735"/>
                    <a:pt x="1895" y="5928"/>
                    <a:pt x="257" y="10257"/>
                  </a:cubicBezTo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Title 1"/>
          <p:cNvSpPr txBox="1"/>
          <p:nvPr>
            <p:ph type="title"/>
          </p:nvPr>
        </p:nvSpPr>
        <p:spPr>
          <a:xfrm>
            <a:off x="0" y="13248"/>
            <a:ext cx="121920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t>Ablation studies: </a:t>
            </a:r>
            <a:r>
              <a:rPr i="1"/>
              <a:t>Does more data help?</a:t>
            </a:r>
          </a:p>
        </p:txBody>
      </p:sp>
      <p:pic>
        <p:nvPicPr>
          <p:cNvPr id="431" name="Content Placeholder 4" descr="Content Placeholder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30210" y="1381954"/>
            <a:ext cx="8099238" cy="3730970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Rounded Rectangle 5"/>
          <p:cNvSpPr/>
          <p:nvPr/>
        </p:nvSpPr>
        <p:spPr>
          <a:xfrm>
            <a:off x="2264719" y="4758144"/>
            <a:ext cx="8018337" cy="321267"/>
          </a:xfrm>
          <a:prstGeom prst="roundRect">
            <a:avLst>
              <a:gd name="adj" fmla="val 1002"/>
            </a:avLst>
          </a:prstGeom>
          <a:gradFill>
            <a:gsLst>
              <a:gs pos="0">
                <a:srgbClr val="70A6DB">
                  <a:alpha val="31000"/>
                </a:srgbClr>
              </a:gs>
              <a:gs pos="50000">
                <a:srgbClr val="559BDB">
                  <a:alpha val="31000"/>
                </a:srgbClr>
              </a:gs>
              <a:gs pos="100000">
                <a:srgbClr val="448AC9">
                  <a:alpha val="31000"/>
                </a:srgbClr>
              </a:gs>
            </a:gsLst>
            <a:lin ang="5400000"/>
          </a:gradFill>
          <a:ln w="635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3" name="Rounded Rectangle 6"/>
          <p:cNvSpPr/>
          <p:nvPr/>
        </p:nvSpPr>
        <p:spPr>
          <a:xfrm>
            <a:off x="2280022" y="3717745"/>
            <a:ext cx="8003034" cy="305991"/>
          </a:xfrm>
          <a:prstGeom prst="roundRect">
            <a:avLst>
              <a:gd name="adj" fmla="val 16667"/>
            </a:avLst>
          </a:prstGeom>
          <a:solidFill>
            <a:srgbClr val="F4B183">
              <a:alpha val="26000"/>
            </a:srgbClr>
          </a:solidFill>
          <a:ln w="6350">
            <a:solidFill>
              <a:schemeClr val="accent2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34" name="Content Placeholder 2"/>
          <p:cNvSpPr txBox="1"/>
          <p:nvPr/>
        </p:nvSpPr>
        <p:spPr>
          <a:xfrm>
            <a:off x="1071156" y="5461937"/>
            <a:ext cx="10527888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Increasing synthetic dataset from 0.5M to 1.5M images -&gt;</a:t>
            </a:r>
            <a:r>
              <a:rPr b="1"/>
              <a:t> 0.6-0.8% point improvement</a:t>
            </a:r>
            <a:r>
              <a:t> for classification and detection</a:t>
            </a:r>
          </a:p>
        </p:txBody>
      </p:sp>
      <p:grpSp>
        <p:nvGrpSpPr>
          <p:cNvPr id="438" name="Curved Right Arrow 2"/>
          <p:cNvGrpSpPr/>
          <p:nvPr/>
        </p:nvGrpSpPr>
        <p:grpSpPr>
          <a:xfrm>
            <a:off x="1587394" y="3810232"/>
            <a:ext cx="501351" cy="1203560"/>
            <a:chOff x="0" y="0"/>
            <a:chExt cx="501349" cy="1203558"/>
          </a:xfrm>
        </p:grpSpPr>
        <p:sp>
          <p:nvSpPr>
            <p:cNvPr id="435" name="Shape"/>
            <p:cNvSpPr/>
            <p:nvPr/>
          </p:nvSpPr>
          <p:spPr>
            <a:xfrm>
              <a:off x="-1" y="0"/>
              <a:ext cx="501351" cy="120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21600" fill="norm" stroke="1" extrusionOk="0">
                  <a:moveTo>
                    <a:pt x="2" y="9260"/>
                  </a:moveTo>
                  <a:cubicBezTo>
                    <a:pt x="2" y="13483"/>
                    <a:pt x="6290" y="17171"/>
                    <a:pt x="15290" y="18226"/>
                  </a:cubicBezTo>
                  <a:lnTo>
                    <a:pt x="15290" y="17102"/>
                  </a:lnTo>
                  <a:lnTo>
                    <a:pt x="20386" y="19645"/>
                  </a:lnTo>
                  <a:lnTo>
                    <a:pt x="15290" y="21600"/>
                  </a:lnTo>
                  <a:lnTo>
                    <a:pt x="15290" y="20475"/>
                  </a:lnTo>
                  <a:lnTo>
                    <a:pt x="15290" y="20475"/>
                  </a:lnTo>
                  <a:cubicBezTo>
                    <a:pt x="6290" y="19420"/>
                    <a:pt x="2" y="15732"/>
                    <a:pt x="2" y="11509"/>
                  </a:cubicBezTo>
                  <a:close/>
                  <a:moveTo>
                    <a:pt x="20386" y="2249"/>
                  </a:moveTo>
                  <a:cubicBezTo>
                    <a:pt x="10086" y="2249"/>
                    <a:pt x="1404" y="5740"/>
                    <a:pt x="153" y="10385"/>
                  </a:cubicBezTo>
                  <a:lnTo>
                    <a:pt x="153" y="10385"/>
                  </a:lnTo>
                  <a:cubicBezTo>
                    <a:pt x="-1214" y="5308"/>
                    <a:pt x="6736" y="690"/>
                    <a:pt x="17911" y="69"/>
                  </a:cubicBezTo>
                  <a:cubicBezTo>
                    <a:pt x="18732" y="23"/>
                    <a:pt x="19559" y="0"/>
                    <a:pt x="20386" y="0"/>
                  </a:cubicBezTo>
                  <a:close/>
                </a:path>
              </a:pathLst>
            </a:custGeom>
            <a:solidFill>
              <a:srgbClr val="FFD96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436" name="Shape"/>
            <p:cNvSpPr/>
            <p:nvPr/>
          </p:nvSpPr>
          <p:spPr>
            <a:xfrm>
              <a:off x="-1" y="0"/>
              <a:ext cx="501351" cy="578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6" h="21600" fill="norm" stroke="1" extrusionOk="0">
                  <a:moveTo>
                    <a:pt x="20386" y="4678"/>
                  </a:moveTo>
                  <a:cubicBezTo>
                    <a:pt x="10086" y="4678"/>
                    <a:pt x="1404" y="11939"/>
                    <a:pt x="153" y="21600"/>
                  </a:cubicBezTo>
                  <a:lnTo>
                    <a:pt x="153" y="21600"/>
                  </a:lnTo>
                  <a:cubicBezTo>
                    <a:pt x="-1214" y="11041"/>
                    <a:pt x="6736" y="1434"/>
                    <a:pt x="17911" y="143"/>
                  </a:cubicBezTo>
                  <a:cubicBezTo>
                    <a:pt x="18732" y="48"/>
                    <a:pt x="19559" y="0"/>
                    <a:pt x="20386" y="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437" name="Line"/>
            <p:cNvSpPr/>
            <p:nvPr/>
          </p:nvSpPr>
          <p:spPr>
            <a:xfrm>
              <a:off x="51" y="0"/>
              <a:ext cx="501299" cy="12035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9260"/>
                  </a:moveTo>
                  <a:cubicBezTo>
                    <a:pt x="0" y="13483"/>
                    <a:pt x="6663" y="17171"/>
                    <a:pt x="16200" y="18226"/>
                  </a:cubicBezTo>
                  <a:lnTo>
                    <a:pt x="16200" y="17102"/>
                  </a:lnTo>
                  <a:lnTo>
                    <a:pt x="21600" y="19645"/>
                  </a:lnTo>
                  <a:lnTo>
                    <a:pt x="16200" y="21600"/>
                  </a:lnTo>
                  <a:lnTo>
                    <a:pt x="16200" y="20475"/>
                  </a:lnTo>
                  <a:lnTo>
                    <a:pt x="16200" y="20475"/>
                  </a:lnTo>
                  <a:cubicBezTo>
                    <a:pt x="6663" y="19420"/>
                    <a:pt x="0" y="15732"/>
                    <a:pt x="0" y="11509"/>
                  </a:cubicBezTo>
                  <a:lnTo>
                    <a:pt x="0" y="9260"/>
                  </a:lnTo>
                  <a:cubicBezTo>
                    <a:pt x="0" y="4146"/>
                    <a:pt x="9671" y="0"/>
                    <a:pt x="21600" y="0"/>
                  </a:cubicBezTo>
                  <a:lnTo>
                    <a:pt x="21600" y="2249"/>
                  </a:lnTo>
                  <a:cubicBezTo>
                    <a:pt x="10685" y="2249"/>
                    <a:pt x="1485" y="5740"/>
                    <a:pt x="160" y="10385"/>
                  </a:cubicBezTo>
                </a:path>
              </a:pathLst>
            </a:custGeom>
            <a:noFill/>
            <a:ln w="635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Title 1"/>
          <p:cNvSpPr txBox="1"/>
          <p:nvPr>
            <p:ph type="title"/>
          </p:nvPr>
        </p:nvSpPr>
        <p:spPr>
          <a:xfrm>
            <a:off x="600078" y="365125"/>
            <a:ext cx="10515601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Conclusions</a:t>
            </a:r>
          </a:p>
        </p:txBody>
      </p:sp>
      <p:sp>
        <p:nvSpPr>
          <p:cNvPr id="441" name="Content Placeholder 2"/>
          <p:cNvSpPr txBox="1"/>
          <p:nvPr>
            <p:ph type="body" idx="1"/>
          </p:nvPr>
        </p:nvSpPr>
        <p:spPr>
          <a:xfrm>
            <a:off x="600076" y="1514514"/>
            <a:ext cx="11353803" cy="4751697"/>
          </a:xfrm>
          <a:prstGeom prst="rect">
            <a:avLst/>
          </a:prstGeom>
        </p:spPr>
        <p:txBody>
          <a:bodyPr/>
          <a:lstStyle/>
          <a:p>
            <a:pPr marL="320842" indent="-320842">
              <a:buFontTx/>
              <a:defRPr sz="3200"/>
            </a:pPr>
            <a:r>
              <a:t>Novel self-supervised visual feature learning approach</a:t>
            </a:r>
          </a:p>
          <a:p>
            <a:pPr lvl="1" marL="935789" indent="-427789">
              <a:buFontTx/>
              <a:buAutoNum type="arabicPeriod" startAt="1"/>
              <a:defRPr i="1"/>
            </a:pPr>
            <a:r>
              <a:t>Multi-task learning</a:t>
            </a:r>
          </a:p>
          <a:p>
            <a:pPr lvl="1" marL="935789" indent="-427789">
              <a:buFontTx/>
              <a:buAutoNum type="arabicPeriod" startAt="1"/>
              <a:defRPr i="1"/>
            </a:pPr>
            <a:r>
              <a:t>Synthetic data</a:t>
            </a:r>
            <a:r>
              <a:rPr i="0"/>
              <a:t> </a:t>
            </a:r>
            <a:endParaRPr sz="3200"/>
          </a:p>
          <a:p>
            <a:pPr marL="1368926" indent="-1368926">
              <a:buFontTx/>
              <a:defRPr sz="3200"/>
            </a:pPr>
          </a:p>
          <a:p>
            <a:pPr marL="320842" indent="-320842">
              <a:buFontTx/>
              <a:defRPr sz="3200"/>
            </a:pPr>
            <a:r>
              <a:t>Code, additional results available:</a:t>
            </a:r>
          </a:p>
          <a:p>
            <a:pPr lvl="1" marL="0" indent="762000">
              <a:buSzTx/>
              <a:buNone/>
              <a:defRPr sz="2400"/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https://jason718.github.io/project/cvpr18/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 invalidUrl="" action="" tgtFrame="" tooltip="" history="1" highlightClick="0" endSnd="0"/>
              </a:rPr>
              <a:t>main.html</a:t>
            </a:r>
          </a:p>
          <a:p>
            <a:pPr marL="320842" indent="-320842">
              <a:buFontTx/>
              <a:defRPr sz="1700"/>
            </a:pPr>
          </a:p>
          <a:p>
            <a:pPr marL="320842" indent="-320842">
              <a:buFontTx/>
              <a:defRPr sz="3200"/>
            </a:pPr>
            <a:r>
              <a:t>Paper list of Self-supervised learning:</a:t>
            </a:r>
          </a:p>
          <a:p>
            <a:pPr lvl="1" marL="0" indent="762000">
              <a:buSzTx/>
              <a:buNone/>
              <a:defRPr sz="2400"/>
            </a:pP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 invalidUrl="" action="" tgtFrame="" tooltip="" history="1" highlightClick="0" endSnd="0"/>
              </a:rPr>
              <a:t>https://github.com/jason718/awesome-self-supervised-learning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Title 1"/>
          <p:cNvSpPr txBox="1"/>
          <p:nvPr>
            <p:ph type="title"/>
          </p:nvPr>
        </p:nvSpPr>
        <p:spPr>
          <a:xfrm>
            <a:off x="0" y="2418079"/>
            <a:ext cx="12192000" cy="11430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pPr/>
            <a:r>
              <a:t>Thank you!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itle 3"/>
          <p:cNvSpPr txBox="1"/>
          <p:nvPr>
            <p:ph type="title"/>
          </p:nvPr>
        </p:nvSpPr>
        <p:spPr>
          <a:xfrm>
            <a:off x="1219826" y="2623710"/>
            <a:ext cx="9741905" cy="1537465"/>
          </a:xfrm>
          <a:prstGeom prst="rect">
            <a:avLst/>
          </a:prstGeom>
        </p:spPr>
        <p:txBody>
          <a:bodyPr/>
          <a:lstStyle/>
          <a:p>
            <a:pPr algn="ctr" defTabSz="832104">
              <a:defRPr sz="4914"/>
            </a:pPr>
            <a:r>
              <a:t>Can we learn transferable features </a:t>
            </a:r>
            <a:r>
              <a:rPr i="1"/>
              <a:t>without</a:t>
            </a:r>
            <a:r>
              <a:t> human annotations?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8"/>
          <p:cNvSpPr/>
          <p:nvPr/>
        </p:nvSpPr>
        <p:spPr>
          <a:xfrm>
            <a:off x="3193374" y="2107115"/>
            <a:ext cx="1892375" cy="844338"/>
          </a:xfrm>
          <a:prstGeom prst="rect">
            <a:avLst/>
          </a:prstGeom>
          <a:solidFill>
            <a:srgbClr val="9DC3E6"/>
          </a:solidFill>
          <a:ln w="381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b="1" baseline="-25000" i="1" sz="32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sp>
        <p:nvSpPr>
          <p:cNvPr id="143" name="Title 1"/>
          <p:cNvSpPr txBox="1"/>
          <p:nvPr>
            <p:ph type="title"/>
          </p:nvPr>
        </p:nvSpPr>
        <p:spPr>
          <a:xfrm>
            <a:off x="838200" y="18769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/>
            <a:r>
              <a:t>Supervised vs. 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Self-supervised </a:t>
            </a:r>
            <a:r>
              <a:t>learning</a:t>
            </a:r>
          </a:p>
        </p:txBody>
      </p:sp>
      <p:sp>
        <p:nvSpPr>
          <p:cNvPr id="144" name="TextBox 12"/>
          <p:cNvSpPr txBox="1"/>
          <p:nvPr/>
        </p:nvSpPr>
        <p:spPr>
          <a:xfrm>
            <a:off x="407997" y="2028600"/>
            <a:ext cx="2250243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i="1" sz="3200">
                <a:latin typeface="TeX Gyre Termes"/>
                <a:ea typeface="TeX Gyre Termes"/>
                <a:cs typeface="TeX Gyre Termes"/>
                <a:sym typeface="TeX Gyre Termes"/>
              </a:defRPr>
            </a:pPr>
            <a:r>
              <a:t>Supervised</a:t>
            </a:r>
          </a:p>
          <a:p>
            <a:pPr algn="ctr">
              <a:defRPr sz="3200">
                <a:latin typeface="TeX Gyre Termes"/>
                <a:ea typeface="TeX Gyre Termes"/>
                <a:cs typeface="TeX Gyre Termes"/>
                <a:sym typeface="TeX Gyre Termes"/>
              </a:defRPr>
            </a:pPr>
            <a:r>
              <a:t>training</a:t>
            </a:r>
          </a:p>
        </p:txBody>
      </p:sp>
      <p:sp>
        <p:nvSpPr>
          <p:cNvPr id="145" name="Rectangle 14"/>
          <p:cNvSpPr txBox="1"/>
          <p:nvPr/>
        </p:nvSpPr>
        <p:spPr>
          <a:xfrm>
            <a:off x="3961476" y="2213968"/>
            <a:ext cx="330161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b="1" i="1" sz="3200">
                <a:latin typeface="TeX Gyre Termes"/>
                <a:ea typeface="TeX Gyre Termes"/>
                <a:cs typeface="TeX Gyre Termes"/>
                <a:sym typeface="TeX Gyre Termes"/>
              </a:defRPr>
            </a:lvl1pPr>
          </a:lstStyle>
          <a:p>
            <a:pPr/>
            <a:r>
              <a:t>x</a:t>
            </a:r>
          </a:p>
        </p:txBody>
      </p:sp>
      <p:grpSp>
        <p:nvGrpSpPr>
          <p:cNvPr id="148" name="Rectangle 15"/>
          <p:cNvGrpSpPr/>
          <p:nvPr/>
        </p:nvGrpSpPr>
        <p:grpSpPr>
          <a:xfrm>
            <a:off x="5942881" y="1727766"/>
            <a:ext cx="3223069" cy="1603037"/>
            <a:chOff x="0" y="0"/>
            <a:chExt cx="3223067" cy="1603036"/>
          </a:xfrm>
        </p:grpSpPr>
        <p:sp>
          <p:nvSpPr>
            <p:cNvPr id="146" name="Rectangle"/>
            <p:cNvSpPr/>
            <p:nvPr/>
          </p:nvSpPr>
          <p:spPr>
            <a:xfrm>
              <a:off x="0" y="-1"/>
              <a:ext cx="3223068" cy="1603038"/>
            </a:xfrm>
            <a:prstGeom prst="rect">
              <a:avLst/>
            </a:prstGeom>
            <a:solidFill>
              <a:srgbClr val="767171"/>
            </a:solidFill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  <p:sp>
          <p:nvSpPr>
            <p:cNvPr id="147" name="Deep Net"/>
            <p:cNvSpPr txBox="1"/>
            <p:nvPr/>
          </p:nvSpPr>
          <p:spPr>
            <a:xfrm>
              <a:off x="0" y="514497"/>
              <a:ext cx="3223068" cy="574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3200">
                  <a:solidFill>
                    <a:srgbClr val="FFFFFF"/>
                  </a:solidFill>
                  <a:latin typeface="TeX Gyre Termes"/>
                  <a:ea typeface="TeX Gyre Termes"/>
                  <a:cs typeface="TeX Gyre Termes"/>
                  <a:sym typeface="TeX Gyre Termes"/>
                </a:defRPr>
              </a:lvl1pPr>
            </a:lstStyle>
            <a:p>
              <a:pPr/>
              <a:r>
                <a:t>Deep Net</a:t>
              </a:r>
            </a:p>
          </p:txBody>
        </p:sp>
      </p:grpSp>
      <p:sp>
        <p:nvSpPr>
          <p:cNvPr id="149" name="Straight Arrow Connector 16"/>
          <p:cNvSpPr/>
          <p:nvPr/>
        </p:nvSpPr>
        <p:spPr>
          <a:xfrm>
            <a:off x="5262910" y="2529284"/>
            <a:ext cx="551930" cy="1"/>
          </a:xfrm>
          <a:prstGeom prst="line">
            <a:avLst/>
          </a:prstGeom>
          <a:ln w="5715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0" name="Straight Arrow Connector 17"/>
          <p:cNvSpPr/>
          <p:nvPr/>
        </p:nvSpPr>
        <p:spPr>
          <a:xfrm>
            <a:off x="9331413" y="2520715"/>
            <a:ext cx="548641" cy="1"/>
          </a:xfrm>
          <a:prstGeom prst="line">
            <a:avLst/>
          </a:prstGeom>
          <a:ln w="5715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/>
          </a:p>
        </p:txBody>
      </p:sp>
      <p:sp>
        <p:nvSpPr>
          <p:cNvPr id="151" name="Rectangle 19"/>
          <p:cNvSpPr/>
          <p:nvPr/>
        </p:nvSpPr>
        <p:spPr>
          <a:xfrm>
            <a:off x="10089812" y="2107115"/>
            <a:ext cx="1892375" cy="844338"/>
          </a:xfrm>
          <a:prstGeom prst="rect">
            <a:avLst/>
          </a:prstGeom>
          <a:ln w="381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 b="1" baseline="-25000" i="1" sz="3200">
                <a:latin typeface="TeX Gyre Termes"/>
                <a:ea typeface="TeX Gyre Termes"/>
                <a:cs typeface="TeX Gyre Termes"/>
                <a:sym typeface="TeX Gyre Termes"/>
              </a:defRPr>
            </a:pPr>
          </a:p>
        </p:txBody>
      </p:sp>
      <p:grpSp>
        <p:nvGrpSpPr>
          <p:cNvPr id="164" name="Group 4"/>
          <p:cNvGrpSpPr/>
          <p:nvPr/>
        </p:nvGrpSpPr>
        <p:grpSpPr>
          <a:xfrm>
            <a:off x="23500" y="4282178"/>
            <a:ext cx="11958066" cy="1603036"/>
            <a:chOff x="0" y="0"/>
            <a:chExt cx="11958065" cy="1603035"/>
          </a:xfrm>
        </p:grpSpPr>
        <p:sp>
          <p:nvSpPr>
            <p:cNvPr id="152" name="Manual Input 20"/>
            <p:cNvSpPr/>
            <p:nvPr/>
          </p:nvSpPr>
          <p:spPr>
            <a:xfrm rot="16200000">
              <a:off x="11034521" y="298598"/>
              <a:ext cx="841249" cy="1005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2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FFE699"/>
            </a:solidFill>
            <a:ln w="285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  <p:sp>
          <p:nvSpPr>
            <p:cNvPr id="153" name="Manual Input 21"/>
            <p:cNvSpPr/>
            <p:nvPr/>
          </p:nvSpPr>
          <p:spPr>
            <a:xfrm rot="5400000">
              <a:off x="3251548" y="298597"/>
              <a:ext cx="841249" cy="10058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432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close/>
                </a:path>
              </a:pathLst>
            </a:custGeom>
            <a:solidFill>
              <a:srgbClr val="9DC3E6"/>
            </a:solidFill>
            <a:ln w="28575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  <p:sp>
          <p:nvSpPr>
            <p:cNvPr id="154" name="TextBox 22"/>
            <p:cNvSpPr txBox="1"/>
            <p:nvPr/>
          </p:nvSpPr>
          <p:spPr>
            <a:xfrm>
              <a:off x="-1" y="249148"/>
              <a:ext cx="3017998" cy="1056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i="1" sz="32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Self-supervised</a:t>
              </a:r>
            </a:p>
            <a:p>
              <a:pPr algn="ctr">
                <a:defRPr sz="32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training</a:t>
              </a:r>
            </a:p>
          </p:txBody>
        </p:sp>
        <p:sp>
          <p:nvSpPr>
            <p:cNvPr id="155" name="Rectangle 23"/>
            <p:cNvSpPr txBox="1"/>
            <p:nvPr/>
          </p:nvSpPr>
          <p:spPr>
            <a:xfrm>
              <a:off x="11299146" y="440305"/>
              <a:ext cx="480842" cy="651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b="1" i="1" sz="32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x</a:t>
              </a:r>
              <a:r>
                <a:rPr baseline="-25000"/>
                <a:t>1</a:t>
              </a:r>
            </a:p>
          </p:txBody>
        </p:sp>
        <p:sp>
          <p:nvSpPr>
            <p:cNvPr id="156" name="Rectangle 24"/>
            <p:cNvSpPr txBox="1"/>
            <p:nvPr/>
          </p:nvSpPr>
          <p:spPr>
            <a:xfrm>
              <a:off x="3402954" y="440305"/>
              <a:ext cx="480841" cy="65125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b="1" i="1" sz="32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x</a:t>
              </a:r>
              <a:r>
                <a:rPr baseline="-25000"/>
                <a:t>0</a:t>
              </a:r>
            </a:p>
          </p:txBody>
        </p:sp>
        <p:grpSp>
          <p:nvGrpSpPr>
            <p:cNvPr id="159" name="Rectangle 25"/>
            <p:cNvGrpSpPr/>
            <p:nvPr/>
          </p:nvGrpSpPr>
          <p:grpSpPr>
            <a:xfrm>
              <a:off x="5918759" y="0"/>
              <a:ext cx="3223069" cy="1603036"/>
              <a:chOff x="0" y="0"/>
              <a:chExt cx="3223067" cy="1603035"/>
            </a:xfrm>
          </p:grpSpPr>
          <p:sp>
            <p:nvSpPr>
              <p:cNvPr id="157" name="Rectangle"/>
              <p:cNvSpPr/>
              <p:nvPr/>
            </p:nvSpPr>
            <p:spPr>
              <a:xfrm>
                <a:off x="0" y="-1"/>
                <a:ext cx="3223068" cy="1603037"/>
              </a:xfrm>
              <a:prstGeom prst="rect">
                <a:avLst/>
              </a:prstGeom>
              <a:solidFill>
                <a:srgbClr val="767171"/>
              </a:solidFill>
              <a:ln w="3810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3200">
                    <a:solidFill>
                      <a:srgbClr val="FFFFFF"/>
                    </a:solidFill>
                    <a:latin typeface="TeX Gyre Termes"/>
                    <a:ea typeface="TeX Gyre Termes"/>
                    <a:cs typeface="TeX Gyre Termes"/>
                    <a:sym typeface="TeX Gyre Termes"/>
                  </a:defRPr>
                </a:pPr>
              </a:p>
            </p:txBody>
          </p:sp>
          <p:sp>
            <p:nvSpPr>
              <p:cNvPr id="158" name="Deep Net"/>
              <p:cNvSpPr txBox="1"/>
              <p:nvPr/>
            </p:nvSpPr>
            <p:spPr>
              <a:xfrm>
                <a:off x="0" y="514497"/>
                <a:ext cx="3223068" cy="574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3200">
                    <a:solidFill>
                      <a:srgbClr val="FFFFFF"/>
                    </a:solidFill>
                    <a:latin typeface="TeX Gyre Termes"/>
                    <a:ea typeface="TeX Gyre Termes"/>
                    <a:cs typeface="TeX Gyre Termes"/>
                    <a:sym typeface="TeX Gyre Termes"/>
                  </a:defRPr>
                </a:lvl1pPr>
              </a:lstStyle>
              <a:p>
                <a:pPr/>
                <a:r>
                  <a:t>Deep Net</a:t>
                </a:r>
              </a:p>
            </p:txBody>
          </p:sp>
        </p:grpSp>
        <p:sp>
          <p:nvSpPr>
            <p:cNvPr id="160" name="Straight Arrow Connector 26"/>
            <p:cNvSpPr/>
            <p:nvPr/>
          </p:nvSpPr>
          <p:spPr>
            <a:xfrm>
              <a:off x="5238788" y="801518"/>
              <a:ext cx="551930" cy="1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1" name="Straight Arrow Connector 27"/>
            <p:cNvSpPr/>
            <p:nvPr/>
          </p:nvSpPr>
          <p:spPr>
            <a:xfrm>
              <a:off x="9307291" y="792949"/>
              <a:ext cx="548641" cy="1"/>
            </a:xfrm>
            <a:prstGeom prst="line">
              <a:avLst/>
            </a:prstGeom>
            <a:noFill/>
            <a:ln w="5715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162" name="Rectangle 28"/>
            <p:cNvSpPr/>
            <p:nvPr/>
          </p:nvSpPr>
          <p:spPr>
            <a:xfrm>
              <a:off x="3169252" y="379349"/>
              <a:ext cx="1892375" cy="844337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baseline="-25000" i="1" sz="32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  <p:sp>
          <p:nvSpPr>
            <p:cNvPr id="163" name="Rectangle 29"/>
            <p:cNvSpPr/>
            <p:nvPr/>
          </p:nvSpPr>
          <p:spPr>
            <a:xfrm>
              <a:off x="10065691" y="379349"/>
              <a:ext cx="1892375" cy="844337"/>
            </a:xfrm>
            <a:prstGeom prst="rect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b="1" baseline="-25000" i="1" sz="32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</p:grpSp>
      <p:sp>
        <p:nvSpPr>
          <p:cNvPr id="165" name="Rectangle 33"/>
          <p:cNvSpPr txBox="1"/>
          <p:nvPr/>
        </p:nvSpPr>
        <p:spPr>
          <a:xfrm>
            <a:off x="10059207" y="2216596"/>
            <a:ext cx="1892375" cy="57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>
              <a:defRPr b="1" sz="3200">
                <a:latin typeface="TeX Gyre Termes"/>
                <a:ea typeface="TeX Gyre Termes"/>
                <a:cs typeface="TeX Gyre Termes"/>
                <a:sym typeface="TeX Gyre Termes"/>
              </a:defRPr>
            </a:pPr>
            <a:r>
              <a:t>label </a:t>
            </a:r>
            <a:r>
              <a:rPr i="1"/>
              <a:t>y</a:t>
            </a:r>
          </a:p>
        </p:txBody>
      </p:sp>
      <p:sp>
        <p:nvSpPr>
          <p:cNvPr id="166" name="Text Box 15"/>
          <p:cNvSpPr txBox="1"/>
          <p:nvPr/>
        </p:nvSpPr>
        <p:spPr>
          <a:xfrm>
            <a:off x="2753504" y="2924372"/>
            <a:ext cx="7019443" cy="1506409"/>
          </a:xfrm>
          <a:prstGeom prst="rect">
            <a:avLst/>
          </a:prstGeom>
          <a:solidFill>
            <a:srgbClr val="D9E0B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990" tIns="46990" rIns="46990" bIns="46990">
            <a:spAutoFit/>
          </a:bodyPr>
          <a:lstStyle/>
          <a:p>
            <a:pPr algn="ctr">
              <a:defRPr sz="3600">
                <a:solidFill>
                  <a:srgbClr val="E40D0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3600">
                <a:solidFill>
                  <a:srgbClr val="E40D0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Predicting </a:t>
            </a:r>
            <a:r>
              <a:rPr i="1"/>
              <a:t>data</a:t>
            </a:r>
            <a:r>
              <a:t> from data</a:t>
            </a:r>
            <a:endParaRPr sz="24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6" grpId="2"/>
      <p:bldP build="whole" bldLvl="1" animBg="1" rev="0" advAuto="0" spid="16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Picture 14" descr="Picture 1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9439" y="45896"/>
            <a:ext cx="11222625" cy="644891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Content Placeholder 2"/>
          <p:cNvSpPr txBox="1"/>
          <p:nvPr/>
        </p:nvSpPr>
        <p:spPr>
          <a:xfrm>
            <a:off x="441285" y="6504141"/>
            <a:ext cx="12050832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000">
                <a:solidFill>
                  <a:srgbClr val="808080"/>
                </a:solidFill>
              </a:defRPr>
            </a:lvl1pPr>
          </a:lstStyle>
          <a:p>
            <a:pPr/>
            <a:r>
              <a:t>[Slide credit: Richard Zhang]</a:t>
            </a:r>
          </a:p>
        </p:txBody>
      </p:sp>
      <p:sp>
        <p:nvSpPr>
          <p:cNvPr id="170" name="Text Box 15"/>
          <p:cNvSpPr txBox="1"/>
          <p:nvPr/>
        </p:nvSpPr>
        <p:spPr>
          <a:xfrm>
            <a:off x="2753504" y="2239179"/>
            <a:ext cx="7019443" cy="2039810"/>
          </a:xfrm>
          <a:prstGeom prst="rect">
            <a:avLst/>
          </a:prstGeom>
          <a:solidFill>
            <a:srgbClr val="D9E0B8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6990" tIns="46990" rIns="46990" bIns="46990">
            <a:spAutoFit/>
          </a:bodyPr>
          <a:lstStyle/>
          <a:p>
            <a:pPr algn="ctr">
              <a:defRPr sz="3600">
                <a:solidFill>
                  <a:srgbClr val="E40D08"/>
                </a:solidFill>
                <a:latin typeface="Arial"/>
                <a:ea typeface="Arial"/>
                <a:cs typeface="Arial"/>
                <a:sym typeface="Arial"/>
              </a:defRPr>
            </a:pPr>
          </a:p>
          <a:p>
            <a:pPr algn="ctr">
              <a:defRPr sz="3600">
                <a:solidFill>
                  <a:srgbClr val="E40D0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These self-supervised methods learn from a </a:t>
            </a:r>
            <a:r>
              <a:rPr i="1"/>
              <a:t>single</a:t>
            </a:r>
            <a:r>
              <a:t> task</a:t>
            </a:r>
            <a:endParaRPr sz="2400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896111">
              <a:defRPr sz="4312"/>
            </a:pPr>
            <a:r>
              <a:t>Humans learn from multiple sources </a:t>
            </a:r>
            <a:r>
              <a:rPr i="1"/>
              <a:t>jointly</a:t>
            </a:r>
          </a:p>
        </p:txBody>
      </p:sp>
      <p:pic>
        <p:nvPicPr>
          <p:cNvPr id="173" name="Content Placeholder 5" descr="Content Placeholder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4081" y="2604064"/>
            <a:ext cx="6365702" cy="2232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Picture 6" descr="Picture 6"/>
          <p:cNvPicPr>
            <a:picLocks noChangeAspect="1"/>
          </p:cNvPicPr>
          <p:nvPr/>
        </p:nvPicPr>
        <p:blipFill>
          <a:blip r:embed="rId3">
            <a:extLst/>
          </a:blip>
          <a:srcRect l="0" t="0" r="0" b="9180"/>
          <a:stretch>
            <a:fillRect/>
          </a:stretch>
        </p:blipFill>
        <p:spPr>
          <a:xfrm>
            <a:off x="913604" y="1911088"/>
            <a:ext cx="3302001" cy="3229539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TextBox 7"/>
          <p:cNvSpPr txBox="1"/>
          <p:nvPr/>
        </p:nvSpPr>
        <p:spPr>
          <a:xfrm>
            <a:off x="6256664" y="4946808"/>
            <a:ext cx="4900535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/>
            </a:lvl1pPr>
          </a:lstStyle>
          <a:p>
            <a:pPr/>
            <a:r>
              <a:t>Learning new languages</a:t>
            </a:r>
          </a:p>
        </p:txBody>
      </p:sp>
      <p:sp>
        <p:nvSpPr>
          <p:cNvPr id="176" name="TextBox 8"/>
          <p:cNvSpPr txBox="1"/>
          <p:nvPr/>
        </p:nvSpPr>
        <p:spPr>
          <a:xfrm>
            <a:off x="114338" y="5069199"/>
            <a:ext cx="4900535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/>
            </a:lvl1pPr>
          </a:lstStyle>
          <a:p>
            <a:pPr/>
            <a:r>
              <a:t>Learning new objects and environments</a:t>
            </a:r>
          </a:p>
        </p:txBody>
      </p:sp>
      <p:pic>
        <p:nvPicPr>
          <p:cNvPr id="177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25757" y="2223867"/>
            <a:ext cx="5160239" cy="27895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4" grpId="2"/>
      <p:bldP build="whole" bldLvl="1" animBg="1" rev="0" advAuto="0" spid="175" grpId="4"/>
      <p:bldP build="whole" bldLvl="1" animBg="1" rev="0" advAuto="0" spid="173" grpId="3"/>
      <p:bldP build="whole" bldLvl="1" animBg="1" rev="0" advAuto="0" spid="17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/>
          <p:nvPr>
            <p:ph type="title"/>
          </p:nvPr>
        </p:nvSpPr>
        <p:spPr>
          <a:xfrm>
            <a:off x="838200" y="227434"/>
            <a:ext cx="10515600" cy="1325563"/>
          </a:xfrm>
          <a:prstGeom prst="rect">
            <a:avLst/>
          </a:prstGeom>
        </p:spPr>
        <p:txBody>
          <a:bodyPr/>
          <a:lstStyle/>
          <a:p>
            <a:pPr algn="ctr" defTabSz="859536">
              <a:defRPr sz="4136">
                <a:solidFill>
                  <a:srgbClr val="0000FF"/>
                </a:solidFill>
              </a:defRPr>
            </a:pPr>
            <a:r>
              <a:t>Key idea: </a:t>
            </a:r>
            <a:r>
              <a:rPr i="1">
                <a:solidFill>
                  <a:srgbClr val="000000"/>
                </a:solidFill>
              </a:rPr>
              <a:t>Multi-task </a:t>
            </a:r>
            <a:r>
              <a:rPr>
                <a:solidFill>
                  <a:srgbClr val="000000"/>
                </a:solidFill>
              </a:rPr>
              <a:t>self-supervised learning</a:t>
            </a:r>
            <a:br>
              <a:rPr>
                <a:solidFill>
                  <a:srgbClr val="000000"/>
                </a:solidFill>
              </a:rPr>
            </a:br>
          </a:p>
        </p:txBody>
      </p:sp>
      <p:grpSp>
        <p:nvGrpSpPr>
          <p:cNvPr id="182" name="Group 15"/>
          <p:cNvGrpSpPr/>
          <p:nvPr/>
        </p:nvGrpSpPr>
        <p:grpSpPr>
          <a:xfrm>
            <a:off x="2458286" y="1635154"/>
            <a:ext cx="1800652" cy="1800381"/>
            <a:chOff x="0" y="0"/>
            <a:chExt cx="1800650" cy="1800379"/>
          </a:xfrm>
        </p:grpSpPr>
        <p:sp>
          <p:nvSpPr>
            <p:cNvPr id="180" name="文本框 8"/>
            <p:cNvSpPr txBox="1"/>
            <p:nvPr/>
          </p:nvSpPr>
          <p:spPr>
            <a:xfrm>
              <a:off x="65602" y="0"/>
              <a:ext cx="1696453" cy="459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400">
                  <a:latin typeface="TeX Gyre Termes"/>
                  <a:ea typeface="TeX Gyre Termes"/>
                  <a:cs typeface="TeX Gyre Termes"/>
                  <a:sym typeface="TeX Gyre Termes"/>
                </a:defRPr>
              </a:lvl1pPr>
            </a:lstStyle>
            <a:p>
              <a:pPr/>
              <a:r>
                <a:t>RGB Image</a:t>
              </a:r>
            </a:p>
          </p:txBody>
        </p:sp>
        <p:pic>
          <p:nvPicPr>
            <p:cNvPr id="181" name="图片 4" descr="图片 4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507220"/>
              <a:ext cx="1800651" cy="1293160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292100" dist="139700" dir="2700000">
                <a:srgbClr val="333333">
                  <a:alpha val="64999"/>
                </a:srgbClr>
              </a:outerShdw>
            </a:effectLst>
          </p:spPr>
        </p:pic>
      </p:grpSp>
      <p:grpSp>
        <p:nvGrpSpPr>
          <p:cNvPr id="186" name="Group 5"/>
          <p:cNvGrpSpPr/>
          <p:nvPr/>
        </p:nvGrpSpPr>
        <p:grpSpPr>
          <a:xfrm>
            <a:off x="2458286" y="3508300"/>
            <a:ext cx="1800651" cy="2578286"/>
            <a:chOff x="0" y="0"/>
            <a:chExt cx="1800649" cy="2578284"/>
          </a:xfrm>
        </p:grpSpPr>
        <p:sp>
          <p:nvSpPr>
            <p:cNvPr id="183" name="文本框 16"/>
            <p:cNvSpPr txBox="1"/>
            <p:nvPr/>
          </p:nvSpPr>
          <p:spPr>
            <a:xfrm>
              <a:off x="313847" y="1750244"/>
              <a:ext cx="1239253" cy="82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24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Surface</a:t>
              </a:r>
            </a:p>
            <a:p>
              <a:pPr algn="ctr">
                <a:defRPr sz="24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Normal</a:t>
              </a:r>
            </a:p>
          </p:txBody>
        </p:sp>
        <p:pic>
          <p:nvPicPr>
            <p:cNvPr id="184" name="图片 5" descr="图片 5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428109"/>
              <a:ext cx="1800650" cy="1294637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292100" dist="139700" dir="2700000">
                <a:srgbClr val="333333">
                  <a:alpha val="64999"/>
                </a:srgbClr>
              </a:outerShdw>
            </a:effectLst>
          </p:spPr>
        </p:pic>
        <p:sp>
          <p:nvSpPr>
            <p:cNvPr id="185" name="箭头: 右 15"/>
            <p:cNvSpPr/>
            <p:nvPr/>
          </p:nvSpPr>
          <p:spPr>
            <a:xfrm rot="5400000">
              <a:off x="712828" y="61867"/>
              <a:ext cx="353907" cy="230173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500">
                  <a:solidFill>
                    <a:srgbClr val="FFFFFF"/>
                  </a:solidFill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</p:grpSp>
      <p:grpSp>
        <p:nvGrpSpPr>
          <p:cNvPr id="190" name="Group 6"/>
          <p:cNvGrpSpPr/>
          <p:nvPr/>
        </p:nvGrpSpPr>
        <p:grpSpPr>
          <a:xfrm>
            <a:off x="4385447" y="3392975"/>
            <a:ext cx="2090084" cy="2693611"/>
            <a:chOff x="0" y="0"/>
            <a:chExt cx="2090082" cy="2693610"/>
          </a:xfrm>
        </p:grpSpPr>
        <p:pic>
          <p:nvPicPr>
            <p:cNvPr id="187" name="图片 7" descr="图片 7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89432" y="543434"/>
              <a:ext cx="1800651" cy="1294637"/>
            </a:xfrm>
            <a:prstGeom prst="rect">
              <a:avLst/>
            </a:prstGeom>
            <a:ln w="3175" cap="flat">
              <a:solidFill>
                <a:srgbClr val="000000"/>
              </a:solidFill>
              <a:prstDash val="solid"/>
              <a:round/>
            </a:ln>
            <a:effectLst>
              <a:outerShdw sx="100000" sy="100000" kx="0" ky="0" algn="b" rotWithShape="0" blurRad="292100" dist="139700" dir="2700000">
                <a:srgbClr val="333333">
                  <a:alpha val="64999"/>
                </a:srgbClr>
              </a:outerShdw>
            </a:effectLst>
          </p:spPr>
        </p:pic>
        <p:sp>
          <p:nvSpPr>
            <p:cNvPr id="188" name="文本框 18"/>
            <p:cNvSpPr txBox="1"/>
            <p:nvPr/>
          </p:nvSpPr>
          <p:spPr>
            <a:xfrm>
              <a:off x="586243" y="1865570"/>
              <a:ext cx="1341052" cy="828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24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Instance</a:t>
              </a:r>
            </a:p>
            <a:p>
              <a:pPr algn="ctr">
                <a:defRPr sz="2400"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  <a:r>
                <a:t>Contours</a:t>
              </a:r>
            </a:p>
          </p:txBody>
        </p:sp>
        <p:sp>
          <p:nvSpPr>
            <p:cNvPr id="189" name="箭头: 右 17"/>
            <p:cNvSpPr/>
            <p:nvPr/>
          </p:nvSpPr>
          <p:spPr>
            <a:xfrm rot="2400000">
              <a:off x="-3211" y="169595"/>
              <a:ext cx="604077" cy="209877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500">
                  <a:solidFill>
                    <a:srgbClr val="FFFFFF"/>
                  </a:solidFill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</p:grpSp>
      <p:grpSp>
        <p:nvGrpSpPr>
          <p:cNvPr id="194" name="Group 4"/>
          <p:cNvGrpSpPr/>
          <p:nvPr/>
        </p:nvGrpSpPr>
        <p:grpSpPr>
          <a:xfrm>
            <a:off x="252876" y="3385811"/>
            <a:ext cx="2082599" cy="2311830"/>
            <a:chOff x="0" y="0"/>
            <a:chExt cx="2082598" cy="2311829"/>
          </a:xfrm>
        </p:grpSpPr>
        <p:sp>
          <p:nvSpPr>
            <p:cNvPr id="191" name="文本框 14"/>
            <p:cNvSpPr txBox="1"/>
            <p:nvPr/>
          </p:nvSpPr>
          <p:spPr>
            <a:xfrm>
              <a:off x="403868" y="1852089"/>
              <a:ext cx="1002170" cy="4597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2400">
                  <a:latin typeface="TeX Gyre Termes"/>
                  <a:ea typeface="TeX Gyre Termes"/>
                  <a:cs typeface="TeX Gyre Termes"/>
                  <a:sym typeface="TeX Gyre Termes"/>
                </a:defRPr>
              </a:lvl1pPr>
            </a:lstStyle>
            <a:p>
              <a:pPr/>
              <a:r>
                <a:t>Depth </a:t>
              </a:r>
            </a:p>
          </p:txBody>
        </p:sp>
        <p:pic>
          <p:nvPicPr>
            <p:cNvPr id="192" name="图片 6" descr="图片 6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550598"/>
              <a:ext cx="1800660" cy="129463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292100" dist="139700" dir="2700000">
                <a:srgbClr val="333333">
                  <a:alpha val="64999"/>
                </a:srgbClr>
              </a:outerShdw>
            </a:effectLst>
          </p:spPr>
        </p:pic>
        <p:sp>
          <p:nvSpPr>
            <p:cNvPr id="193" name="箭头: 右 17"/>
            <p:cNvSpPr/>
            <p:nvPr/>
          </p:nvSpPr>
          <p:spPr>
            <a:xfrm flipH="1" rot="19200000">
              <a:off x="1471440" y="173341"/>
              <a:ext cx="615733" cy="209877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4500">
                  <a:solidFill>
                    <a:srgbClr val="FFFFFF"/>
                  </a:solidFill>
                  <a:latin typeface="TeX Gyre Termes"/>
                  <a:ea typeface="TeX Gyre Termes"/>
                  <a:cs typeface="TeX Gyre Termes"/>
                  <a:sym typeface="TeX Gyre Termes"/>
                </a:defRPr>
              </a:pPr>
            </a:p>
          </p:txBody>
        </p:sp>
      </p:grpSp>
      <p:grpSp>
        <p:nvGrpSpPr>
          <p:cNvPr id="197" name="Group 8"/>
          <p:cNvGrpSpPr/>
          <p:nvPr/>
        </p:nvGrpSpPr>
        <p:grpSpPr>
          <a:xfrm>
            <a:off x="7062620" y="2239328"/>
            <a:ext cx="5162801" cy="2225041"/>
            <a:chOff x="0" y="0"/>
            <a:chExt cx="5162800" cy="2225039"/>
          </a:xfrm>
        </p:grpSpPr>
        <p:sp>
          <p:nvSpPr>
            <p:cNvPr id="195" name="Right Arrow 26"/>
            <p:cNvSpPr/>
            <p:nvPr/>
          </p:nvSpPr>
          <p:spPr>
            <a:xfrm>
              <a:off x="0" y="867607"/>
              <a:ext cx="887527" cy="595102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D966"/>
            </a:solidFill>
            <a:ln w="6350" cap="flat">
              <a:solidFill>
                <a:srgbClr val="FF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196" name="TextBox 7"/>
            <p:cNvSpPr txBox="1"/>
            <p:nvPr/>
          </p:nvSpPr>
          <p:spPr>
            <a:xfrm>
              <a:off x="1108547" y="0"/>
              <a:ext cx="4054254" cy="22250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3600"/>
              </a:pPr>
              <a:r>
                <a:t>Learn transferable </a:t>
              </a:r>
              <a:r>
                <a:rPr i="1"/>
                <a:t>semantic features</a:t>
              </a:r>
              <a:endParaRPr i="1"/>
            </a:p>
            <a:p>
              <a:pPr algn="ctr">
                <a:defRPr sz="3600"/>
              </a:pPr>
              <a:r>
                <a:t>without human annotations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ntr" nodeType="after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5"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9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3"/>
      <p:bldP build="whole" bldLvl="1" animBg="1" rev="0" advAuto="0" spid="197" grpId="5"/>
      <p:bldP build="whole" bldLvl="1" animBg="1" rev="0" advAuto="0" spid="194" grpId="2"/>
      <p:bldP build="whole" bldLvl="1" animBg="1" rev="0" advAuto="0" spid="190" grpId="4"/>
      <p:bldP build="whole" bldLvl="1" animBg="1" rev="0" advAuto="0" spid="18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Title 3"/>
          <p:cNvSpPr txBox="1"/>
          <p:nvPr>
            <p:ph type="title"/>
          </p:nvPr>
        </p:nvSpPr>
        <p:spPr>
          <a:xfrm>
            <a:off x="384328" y="2289481"/>
            <a:ext cx="11362770" cy="2122366"/>
          </a:xfrm>
          <a:prstGeom prst="rect">
            <a:avLst/>
          </a:prstGeom>
        </p:spPr>
        <p:txBody>
          <a:bodyPr/>
          <a:lstStyle/>
          <a:p>
            <a:pPr algn="ctr" defTabSz="850391">
              <a:defRPr sz="5022"/>
            </a:pPr>
            <a:r>
              <a:t>Obtaining accurate, multiple sources of information for real images is </a:t>
            </a:r>
            <a:r>
              <a:rPr i="1"/>
              <a:t>difficult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